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7" r:id="rId71"/>
    <p:sldId id="324" r:id="rId72"/>
    <p:sldId id="325" r:id="rId73"/>
    <p:sldId id="32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546AA-45A8-445B-B41E-8069D0A134A7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006BD-9583-4559-AF54-390740FCBF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10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774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418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292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830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46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747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113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809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18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582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97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447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617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154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58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41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208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6822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1889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65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7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94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8AB1-B1AE-4ABC-A43F-F69D770FF6C2}" type="datetimeFigureOut">
              <a:rPr lang="en-US" smtClean="0"/>
              <a:pPr/>
              <a:t>3/28/2014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8038-ECAF-4FB4-AD36-C0ACBF9C6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44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E711B48-6591-4424-B510-8AFA2BD632CF}" type="datetimeFigureOut">
              <a:rPr lang="en-US" smtClean="0">
                <a:solidFill>
                  <a:srgbClr val="676A55">
                    <a:tint val="60000"/>
                    <a:satMod val="155000"/>
                  </a:srgbClr>
                </a:solidFill>
              </a:rPr>
              <a:pPr/>
              <a:t>3/28/2014</a:t>
            </a:fld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4A7992-EB4A-40E1-B894-298E27E22EC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732249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latin typeface="+mn-lt"/>
              </a:rPr>
              <a:t>Unit C: Animal Management</a:t>
            </a:r>
            <a:endParaRPr lang="en-US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Essential Standard 5.00: Understand management of agriculture animals.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428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Pasture</a:t>
            </a:r>
          </a:p>
          <a:p>
            <a:pPr lvl="2"/>
            <a:r>
              <a:rPr lang="en-US" sz="2500" dirty="0" smtClean="0"/>
              <a:t>typically used for cow-calf producers and requires minimal facilities </a:t>
            </a:r>
            <a:endParaRPr lang="en-US" sz="2100" dirty="0" smtClean="0"/>
          </a:p>
          <a:p>
            <a:pPr lvl="3"/>
            <a:r>
              <a:rPr lang="en-US" sz="2100" dirty="0" smtClean="0"/>
              <a:t>Important to manage pastures to maximize growth potential of forages, distribute manure and control parasites</a:t>
            </a:r>
            <a:endParaRPr lang="en-US" sz="1700" dirty="0" smtClean="0"/>
          </a:p>
          <a:p>
            <a:pPr lvl="4"/>
            <a:r>
              <a:rPr lang="en-US" dirty="0" smtClean="0"/>
              <a:t>Pasture Rotation</a:t>
            </a:r>
          </a:p>
          <a:p>
            <a:pPr lvl="5"/>
            <a:r>
              <a:rPr lang="en-US" dirty="0" smtClean="0"/>
              <a:t>cycles animals through a series of pastures.</a:t>
            </a:r>
            <a:endParaRPr lang="en-US" sz="1600" dirty="0" smtClean="0"/>
          </a:p>
          <a:p>
            <a:pPr lvl="4"/>
            <a:r>
              <a:rPr lang="en-US" dirty="0" smtClean="0"/>
              <a:t>Strip Grazing</a:t>
            </a:r>
          </a:p>
          <a:p>
            <a:pPr lvl="5"/>
            <a:r>
              <a:rPr lang="en-US" dirty="0" smtClean="0"/>
              <a:t>providing animals with smaller sections of grass every few days</a:t>
            </a:r>
          </a:p>
          <a:p>
            <a:pPr lvl="5"/>
            <a:r>
              <a:rPr lang="en-US" dirty="0" smtClean="0"/>
              <a:t>Maximizes forage growth and land utilization</a:t>
            </a:r>
          </a:p>
          <a:p>
            <a:pPr lvl="5"/>
            <a:r>
              <a:rPr lang="en-US" dirty="0" smtClean="0"/>
              <a:t>Requires more labor</a:t>
            </a:r>
            <a:endParaRPr lang="en-US" sz="1600" dirty="0" smtClean="0"/>
          </a:p>
          <a:p>
            <a:pPr lvl="4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529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 Grazing</a:t>
            </a:r>
            <a:endParaRPr lang="en-US" dirty="0"/>
          </a:p>
        </p:txBody>
      </p:sp>
      <p:pic>
        <p:nvPicPr>
          <p:cNvPr id="23554" name="Picture 2" descr="http://www.luresext.edu/photos/Stockpiled-Fesc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4000500" cy="2667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3400" y="6324600"/>
            <a:ext cx="7924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</a:rPr>
              <a:t>Courtesy: http://www.luresext.edu/goats/training/pastures.html</a:t>
            </a:r>
          </a:p>
        </p:txBody>
      </p:sp>
      <p:pic>
        <p:nvPicPr>
          <p:cNvPr id="23556" name="Picture 4" descr="http://www.luresext.edu/photos/Fescue-Clover-Strip-Graz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584" y="3048000"/>
            <a:ext cx="4928616" cy="31432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72978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Beef Operation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Number of Cattle</a:t>
            </a:r>
          </a:p>
          <a:p>
            <a:pPr lvl="2"/>
            <a:r>
              <a:rPr lang="en-US" sz="2500" dirty="0" smtClean="0"/>
              <a:t>determined by the resources available and the type of operation</a:t>
            </a:r>
            <a:endParaRPr lang="en-US" sz="2100" dirty="0" smtClean="0"/>
          </a:p>
          <a:p>
            <a:endParaRPr lang="en-US" dirty="0"/>
          </a:p>
        </p:txBody>
      </p:sp>
      <p:pic>
        <p:nvPicPr>
          <p:cNvPr id="24578" name="Picture 2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36050"/>
            <a:ext cx="3676461" cy="2612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78124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Beef Operation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Amount of Land</a:t>
            </a:r>
          </a:p>
          <a:p>
            <a:pPr lvl="2"/>
            <a:r>
              <a:rPr lang="en-US" sz="2500" dirty="0" smtClean="0"/>
              <a:t>varies depending on operation</a:t>
            </a:r>
          </a:p>
          <a:p>
            <a:pPr lvl="4"/>
            <a:r>
              <a:rPr lang="en-US" dirty="0" smtClean="0"/>
              <a:t>Feedlots</a:t>
            </a:r>
          </a:p>
          <a:p>
            <a:pPr lvl="5"/>
            <a:r>
              <a:rPr lang="en-US" dirty="0" smtClean="0"/>
              <a:t>5 acres for every 500 head of cattle</a:t>
            </a:r>
            <a:endParaRPr lang="en-US" sz="1500" dirty="0" smtClean="0"/>
          </a:p>
          <a:p>
            <a:pPr lvl="4"/>
            <a:r>
              <a:rPr lang="en-US" dirty="0" smtClean="0"/>
              <a:t>Partial Confinement &amp; Pasture</a:t>
            </a:r>
          </a:p>
          <a:p>
            <a:pPr lvl="5"/>
            <a:r>
              <a:rPr lang="en-US" dirty="0" smtClean="0"/>
              <a:t>depends of location of facilities, pasture management, age of animals, etc. </a:t>
            </a:r>
            <a:endParaRPr lang="en-US" sz="1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1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Beef Operation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Location and Environmental Factors</a:t>
            </a:r>
            <a:endParaRPr lang="en-US" sz="2400" dirty="0" smtClean="0"/>
          </a:p>
          <a:p>
            <a:pPr lvl="2"/>
            <a:r>
              <a:rPr lang="en-US" sz="2400" dirty="0" smtClean="0"/>
              <a:t>Easy access to roads</a:t>
            </a:r>
            <a:endParaRPr lang="en-US" sz="2000" dirty="0" smtClean="0"/>
          </a:p>
          <a:p>
            <a:pPr lvl="2"/>
            <a:r>
              <a:rPr lang="en-US" sz="2400" dirty="0" smtClean="0"/>
              <a:t>Space for expansion</a:t>
            </a:r>
            <a:endParaRPr lang="en-US" sz="2000" dirty="0" smtClean="0"/>
          </a:p>
          <a:p>
            <a:pPr lvl="2"/>
            <a:r>
              <a:rPr lang="en-US" sz="2400" dirty="0" smtClean="0"/>
              <a:t>Movement of cattle</a:t>
            </a:r>
            <a:endParaRPr lang="en-US" sz="2000" dirty="0" smtClean="0"/>
          </a:p>
          <a:p>
            <a:pPr lvl="2"/>
            <a:r>
              <a:rPr lang="en-US" sz="2400" dirty="0" smtClean="0"/>
              <a:t>Environmental Considerations- odor, wind, dust, runoff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052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Beef Operation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Feed Storage and Handling</a:t>
            </a:r>
          </a:p>
          <a:p>
            <a:pPr lvl="2"/>
            <a:r>
              <a:rPr lang="en-US" sz="2500" dirty="0" smtClean="0"/>
              <a:t>systems vary depending on type of facilities</a:t>
            </a:r>
            <a:endParaRPr lang="en-US" sz="2100" dirty="0" smtClean="0"/>
          </a:p>
          <a:p>
            <a:pPr lvl="1"/>
            <a:r>
              <a:rPr lang="en-US" sz="2800" dirty="0" smtClean="0"/>
              <a:t>Money and Labor</a:t>
            </a:r>
            <a:endParaRPr lang="en-US" sz="2400" dirty="0" smtClean="0"/>
          </a:p>
          <a:p>
            <a:pPr lvl="2"/>
            <a:r>
              <a:rPr lang="en-US" sz="2400" dirty="0" smtClean="0"/>
              <a:t>Input costs to build and maintain facilities </a:t>
            </a:r>
            <a:endParaRPr lang="en-US" sz="2000" dirty="0" smtClean="0"/>
          </a:p>
          <a:p>
            <a:pPr lvl="2"/>
            <a:r>
              <a:rPr lang="en-US" sz="2400" dirty="0" smtClean="0"/>
              <a:t>Labor supply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4211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Beef Cattle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Corrals</a:t>
            </a:r>
          </a:p>
          <a:p>
            <a:pPr lvl="2"/>
            <a:r>
              <a:rPr lang="en-US" sz="2500" dirty="0" smtClean="0"/>
              <a:t>needed for all types of beef cattle enterprises</a:t>
            </a: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960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Beef Cattle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400" dirty="0" smtClean="0"/>
              <a:t>Corrals Parts </a:t>
            </a:r>
          </a:p>
          <a:p>
            <a:pPr lvl="1"/>
            <a:r>
              <a:rPr lang="en-US" dirty="0" smtClean="0"/>
              <a:t>Holding Pen</a:t>
            </a:r>
            <a:endParaRPr lang="en-US" sz="2100" dirty="0" smtClean="0"/>
          </a:p>
          <a:p>
            <a:pPr lvl="1"/>
            <a:r>
              <a:rPr lang="en-US" dirty="0" smtClean="0"/>
              <a:t>Sorting Pen</a:t>
            </a:r>
          </a:p>
          <a:p>
            <a:pPr lvl="2"/>
            <a:r>
              <a:rPr lang="en-US" dirty="0" smtClean="0"/>
              <a:t>workers can separate cattle into smaller groups</a:t>
            </a:r>
            <a:endParaRPr lang="en-US" sz="2100" dirty="0" smtClean="0"/>
          </a:p>
          <a:p>
            <a:pPr lvl="1"/>
            <a:r>
              <a:rPr lang="en-US" dirty="0" smtClean="0"/>
              <a:t>Working Chute</a:t>
            </a:r>
          </a:p>
          <a:p>
            <a:pPr lvl="2"/>
            <a:r>
              <a:rPr lang="en-US" dirty="0" smtClean="0"/>
              <a:t>crowding pen that again moves cattle into a smaller group</a:t>
            </a:r>
          </a:p>
          <a:p>
            <a:pPr lvl="2"/>
            <a:r>
              <a:rPr lang="en-US" dirty="0" smtClean="0"/>
              <a:t>moved to an “alleyway” system where they are funneled into an individual line </a:t>
            </a:r>
            <a:endParaRPr lang="en-US" sz="2100" dirty="0" smtClean="0"/>
          </a:p>
          <a:p>
            <a:pPr lvl="1"/>
            <a:r>
              <a:rPr lang="en-US" dirty="0" err="1" smtClean="0"/>
              <a:t>Headgate</a:t>
            </a:r>
            <a:endParaRPr lang="en-US" dirty="0" smtClean="0"/>
          </a:p>
          <a:p>
            <a:pPr lvl="2"/>
            <a:r>
              <a:rPr lang="en-US" dirty="0" smtClean="0"/>
              <a:t>holds cattle</a:t>
            </a: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619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Corrals</a:t>
            </a:r>
            <a:endParaRPr lang="en-US" dirty="0"/>
          </a:p>
        </p:txBody>
      </p:sp>
      <p:pic>
        <p:nvPicPr>
          <p:cNvPr id="4" name="Picture 4" descr="cor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584" y="381000"/>
            <a:ext cx="4152754" cy="619601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220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Beef Cattle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Advantages of corrals:</a:t>
            </a:r>
            <a:endParaRPr lang="en-US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/>
              <a:t>Easier to handle cattle</a:t>
            </a:r>
            <a:endParaRPr lang="en-US" sz="21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/>
              <a:t>Reduces labor</a:t>
            </a:r>
            <a:endParaRPr lang="en-US" sz="21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/>
              <a:t>Saves time</a:t>
            </a:r>
            <a:endParaRPr lang="en-US" sz="21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/>
              <a:t>Safety of workers and animals</a:t>
            </a:r>
            <a:endParaRPr lang="en-US" sz="21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dirty="0" smtClean="0"/>
              <a:t>Reduces stress on animals</a:t>
            </a: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72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5.01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animal housing, facilities and waste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3665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Operations</a:t>
            </a:r>
            <a:endParaRPr lang="en-US" sz="2800" dirty="0" smtClean="0"/>
          </a:p>
          <a:p>
            <a:pPr lvl="1"/>
            <a:r>
              <a:rPr lang="en-US" sz="2800" dirty="0" smtClean="0"/>
              <a:t>Intensive Dairy Production</a:t>
            </a:r>
            <a:endParaRPr lang="en-US" sz="2400" dirty="0" smtClean="0"/>
          </a:p>
          <a:p>
            <a:pPr lvl="1"/>
            <a:r>
              <a:rPr lang="en-US" sz="2800" dirty="0" smtClean="0"/>
              <a:t>Pasture Dairy Production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30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2800" dirty="0" smtClean="0"/>
          </a:p>
          <a:p>
            <a:pPr lvl="1"/>
            <a:r>
              <a:rPr lang="en-US" sz="2800" dirty="0" smtClean="0"/>
              <a:t>Stall Barns</a:t>
            </a:r>
          </a:p>
          <a:p>
            <a:pPr lvl="2"/>
            <a:r>
              <a:rPr lang="en-US" sz="2500" dirty="0" smtClean="0"/>
              <a:t>cows confined to a stanchion or tie stall</a:t>
            </a:r>
            <a:endParaRPr lang="en-US" sz="2100" dirty="0" smtClean="0"/>
          </a:p>
          <a:p>
            <a:pPr lvl="3"/>
            <a:r>
              <a:rPr lang="en-US" sz="2100" dirty="0" smtClean="0"/>
              <a:t>Structure at the front of stall usually serves as feed bunk with an automated watering system </a:t>
            </a:r>
            <a:endParaRPr lang="en-US" sz="1700" dirty="0" smtClean="0"/>
          </a:p>
          <a:p>
            <a:pPr lvl="3"/>
            <a:r>
              <a:rPr lang="en-US" sz="2100" dirty="0" smtClean="0"/>
              <a:t>Waste removed in center aisle by motorized or automated equipment </a:t>
            </a: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6812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2800" dirty="0" smtClean="0"/>
          </a:p>
          <a:p>
            <a:pPr lvl="1"/>
            <a:r>
              <a:rPr lang="en-US" sz="2800" dirty="0" smtClean="0"/>
              <a:t>Free Stall Barn</a:t>
            </a:r>
          </a:p>
          <a:p>
            <a:pPr lvl="2"/>
            <a:r>
              <a:rPr lang="en-US" sz="2500" dirty="0" smtClean="0"/>
              <a:t>cows maneuver throughout barn</a:t>
            </a:r>
            <a:endParaRPr lang="en-US" sz="2100" dirty="0" smtClean="0"/>
          </a:p>
          <a:p>
            <a:pPr lvl="3"/>
            <a:r>
              <a:rPr lang="en-US" sz="2100" dirty="0" smtClean="0"/>
              <a:t>Stalls are a bedded area for cattle to rest</a:t>
            </a:r>
            <a:endParaRPr lang="en-US" sz="1700" dirty="0" smtClean="0"/>
          </a:p>
          <a:p>
            <a:pPr lvl="3"/>
            <a:r>
              <a:rPr lang="en-US" sz="2100" dirty="0" smtClean="0"/>
              <a:t>Facility may be fully or partially enclosed and temperature regulated</a:t>
            </a:r>
            <a:endParaRPr lang="en-US" sz="1700" dirty="0" smtClean="0"/>
          </a:p>
          <a:p>
            <a:pPr lvl="3"/>
            <a:r>
              <a:rPr lang="en-US" sz="2100" dirty="0" smtClean="0"/>
              <a:t>Floors may be dirt, solid concrete or slatted</a:t>
            </a:r>
            <a:endParaRPr lang="en-US" sz="1700" dirty="0" smtClean="0"/>
          </a:p>
          <a:p>
            <a:pPr lvl="3"/>
            <a:r>
              <a:rPr lang="en-US" sz="2100" dirty="0" smtClean="0"/>
              <a:t>Waste removed by motorized equipment</a:t>
            </a: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20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2800" dirty="0" smtClean="0"/>
          </a:p>
          <a:p>
            <a:pPr lvl="1"/>
            <a:r>
              <a:rPr lang="en-US" sz="2800" dirty="0" smtClean="0"/>
              <a:t>Pasture</a:t>
            </a:r>
            <a:endParaRPr lang="en-US" sz="2400" dirty="0" smtClean="0"/>
          </a:p>
          <a:p>
            <a:pPr lvl="2"/>
            <a:r>
              <a:rPr lang="en-US" sz="2400" dirty="0" smtClean="0"/>
              <a:t>Cows kept on pasture continuously or for portions of the day</a:t>
            </a:r>
            <a:endParaRPr lang="en-US" sz="2000" dirty="0" smtClean="0"/>
          </a:p>
          <a:p>
            <a:pPr lvl="2"/>
            <a:r>
              <a:rPr lang="en-US" sz="2400" dirty="0" smtClean="0"/>
              <a:t>Producers often use a combination of pasture and some type of barn facility</a:t>
            </a:r>
            <a:endParaRPr lang="en-US" sz="2000" dirty="0" smtClean="0"/>
          </a:p>
          <a:p>
            <a:pPr lvl="2"/>
            <a:r>
              <a:rPr lang="en-US" sz="2400" dirty="0" smtClean="0"/>
              <a:t>Replacement heifers are often raised on pasture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62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2800" dirty="0" smtClean="0"/>
          </a:p>
          <a:p>
            <a:pPr lvl="1"/>
            <a:r>
              <a:rPr lang="en-US" sz="2800" dirty="0" smtClean="0"/>
              <a:t>Portable Hutches</a:t>
            </a:r>
          </a:p>
          <a:p>
            <a:pPr lvl="2"/>
            <a:r>
              <a:rPr lang="en-US" sz="2500" dirty="0" smtClean="0"/>
              <a:t>used to house young calves</a:t>
            </a:r>
            <a:endParaRPr lang="en-US" sz="2100" dirty="0" smtClean="0"/>
          </a:p>
          <a:p>
            <a:pPr lvl="1"/>
            <a:r>
              <a:rPr lang="en-US" sz="2800" dirty="0" smtClean="0"/>
              <a:t>Heifer Barns</a:t>
            </a:r>
          </a:p>
          <a:p>
            <a:pPr lvl="2"/>
            <a:r>
              <a:rPr lang="en-US" sz="2500" dirty="0" smtClean="0"/>
              <a:t>used to house replacement heifers after portable hutches. Animals can be grouped in pens or in individual stalls </a:t>
            </a: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510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Dairy Cattle Equipment</a:t>
            </a:r>
            <a:endParaRPr lang="en-US" sz="2800" dirty="0" smtClean="0"/>
          </a:p>
          <a:p>
            <a:pPr lvl="1"/>
            <a:r>
              <a:rPr lang="en-US" sz="2800" dirty="0" smtClean="0"/>
              <a:t>Headlocks</a:t>
            </a:r>
          </a:p>
          <a:p>
            <a:pPr lvl="2"/>
            <a:r>
              <a:rPr lang="en-US" sz="2500" dirty="0" smtClean="0"/>
              <a:t>modified </a:t>
            </a:r>
            <a:r>
              <a:rPr lang="en-US" sz="2500" dirty="0" err="1" smtClean="0"/>
              <a:t>headgate</a:t>
            </a:r>
            <a:r>
              <a:rPr lang="en-US" sz="2500" dirty="0" smtClean="0"/>
              <a:t> system where larger numbers of cattle can be restrained</a:t>
            </a:r>
            <a:endParaRPr lang="en-US" sz="2100" dirty="0" smtClean="0"/>
          </a:p>
          <a:p>
            <a:pPr lvl="2"/>
            <a:r>
              <a:rPr lang="en-US" sz="2400" dirty="0" smtClean="0"/>
              <a:t>typically attached to feed bunks so animals are accustomed putting head into latch system </a:t>
            </a:r>
            <a:endParaRPr lang="en-US" sz="2000" dirty="0" smtClean="0"/>
          </a:p>
          <a:p>
            <a:pPr lvl="2"/>
            <a:r>
              <a:rPr lang="en-US" sz="2400" dirty="0" smtClean="0"/>
              <a:t>routine veterinary care and reproductive related procedures are usually administered </a:t>
            </a:r>
            <a:endParaRPr lang="en-US" sz="2000" dirty="0" smtClean="0"/>
          </a:p>
          <a:p>
            <a:pPr lvl="1"/>
            <a:r>
              <a:rPr lang="en-US" sz="2800" dirty="0" err="1" smtClean="0"/>
              <a:t>Headgate</a:t>
            </a:r>
            <a:r>
              <a:rPr lang="en-US" sz="2800" dirty="0" smtClean="0"/>
              <a:t> and Working Chute</a:t>
            </a:r>
          </a:p>
          <a:p>
            <a:pPr lvl="2"/>
            <a:r>
              <a:rPr lang="en-US" sz="2500" dirty="0" smtClean="0"/>
              <a:t>same system as what is used for beef cattle</a:t>
            </a:r>
          </a:p>
          <a:p>
            <a:pPr lvl="2"/>
            <a:r>
              <a:rPr lang="en-US" sz="2500" dirty="0" smtClean="0"/>
              <a:t>used for more intensive veterinary procedures and hoof trimming</a:t>
            </a: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2180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Dairy Cattle Equipment</a:t>
            </a:r>
            <a:endParaRPr lang="en-US" sz="2800" dirty="0" smtClean="0"/>
          </a:p>
          <a:p>
            <a:pPr lvl="1"/>
            <a:r>
              <a:rPr lang="en-US" sz="2800" dirty="0" smtClean="0"/>
              <a:t>Milking Equipment</a:t>
            </a:r>
            <a:endParaRPr lang="en-US" sz="2400" dirty="0" smtClean="0"/>
          </a:p>
          <a:p>
            <a:pPr lvl="2"/>
            <a:r>
              <a:rPr lang="en-US" sz="2400" dirty="0" smtClean="0"/>
              <a:t>Milking Parlors- separate room/area where cattle are milked</a:t>
            </a:r>
            <a:endParaRPr lang="en-US" sz="2000" dirty="0" smtClean="0"/>
          </a:p>
          <a:p>
            <a:pPr lvl="3"/>
            <a:r>
              <a:rPr lang="en-US" dirty="0" smtClean="0"/>
              <a:t>Most common method of milking cows</a:t>
            </a:r>
            <a:endParaRPr lang="en-US" sz="1800" dirty="0" smtClean="0"/>
          </a:p>
          <a:p>
            <a:pPr lvl="3"/>
            <a:r>
              <a:rPr lang="en-US" dirty="0" smtClean="0"/>
              <a:t>Includes a pit where workers operate equipment used to milk animals </a:t>
            </a:r>
            <a:endParaRPr lang="en-US" sz="1800" dirty="0" smtClean="0"/>
          </a:p>
          <a:p>
            <a:pPr lvl="3"/>
            <a:r>
              <a:rPr lang="en-US" dirty="0" smtClean="0"/>
              <a:t>Most common milking parlor design is the herringbone</a:t>
            </a:r>
            <a:endParaRPr lang="en-US" sz="1800" dirty="0" smtClean="0"/>
          </a:p>
          <a:p>
            <a:pPr lvl="2"/>
            <a:r>
              <a:rPr lang="en-US" sz="2400" dirty="0" smtClean="0"/>
              <a:t>Cattle kept in stall barns may use pail, suspension or pipeline milking system or be moved to a milking parlor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262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Dairy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Dairy Cattle Equipment</a:t>
            </a:r>
            <a:endParaRPr lang="en-US" sz="2800" dirty="0" smtClean="0"/>
          </a:p>
          <a:p>
            <a:pPr lvl="1"/>
            <a:r>
              <a:rPr lang="en-US" sz="2800" dirty="0" err="1" smtClean="0"/>
              <a:t>Milkhouse</a:t>
            </a:r>
            <a:endParaRPr lang="en-US" sz="2800" dirty="0" smtClean="0"/>
          </a:p>
          <a:p>
            <a:pPr lvl="2"/>
            <a:r>
              <a:rPr lang="en-US" sz="2500" dirty="0" smtClean="0"/>
              <a:t>room where milk is filtered, cooled and stored in stainless steel tanks</a:t>
            </a:r>
            <a:endParaRPr lang="en-US" sz="21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7094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Operations</a:t>
            </a:r>
          </a:p>
          <a:p>
            <a:pPr lvl="1"/>
            <a:r>
              <a:rPr lang="en-US" dirty="0" smtClean="0"/>
              <a:t>producers plan facilities based on type on type of operation</a:t>
            </a:r>
            <a:endParaRPr lang="en-US" sz="2200" dirty="0" smtClean="0"/>
          </a:p>
          <a:p>
            <a:pPr lvl="2"/>
            <a:r>
              <a:rPr lang="en-US" sz="2500" dirty="0" smtClean="0"/>
              <a:t>Sow</a:t>
            </a:r>
            <a:endParaRPr lang="en-US" sz="2100" dirty="0" smtClean="0"/>
          </a:p>
          <a:p>
            <a:pPr lvl="2"/>
            <a:r>
              <a:rPr lang="en-US" sz="2500" dirty="0" smtClean="0"/>
              <a:t>Nursery</a:t>
            </a:r>
            <a:endParaRPr lang="en-US" sz="2100" dirty="0" smtClean="0"/>
          </a:p>
          <a:p>
            <a:pPr lvl="2"/>
            <a:r>
              <a:rPr lang="en-US" sz="2500" dirty="0" smtClean="0"/>
              <a:t>Grow-Finish</a:t>
            </a:r>
            <a:endParaRPr lang="en-US" sz="2100" dirty="0" smtClean="0"/>
          </a:p>
          <a:p>
            <a:pPr lvl="2"/>
            <a:r>
              <a:rPr lang="en-US" sz="2500" dirty="0" smtClean="0"/>
              <a:t>Farrow-to-Finish</a:t>
            </a:r>
            <a:endParaRPr lang="en-US" sz="2100" dirty="0" smtClean="0"/>
          </a:p>
          <a:p>
            <a:endParaRPr lang="en-US" dirty="0"/>
          </a:p>
        </p:txBody>
      </p:sp>
      <p:pic>
        <p:nvPicPr>
          <p:cNvPr id="1026" name="Picture 2" descr="C:\Users\CCS\AppData\Local\Microsoft\Windows\Temporary Internet Files\Content.IE5\U5VKPAZ3\MC90009106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3344409" cy="2526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067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 </a:t>
            </a:r>
            <a:endParaRPr lang="en-US" sz="2800" dirty="0" smtClean="0"/>
          </a:p>
          <a:p>
            <a:pPr lvl="1"/>
            <a:r>
              <a:rPr lang="en-US" sz="2800" dirty="0" smtClean="0"/>
              <a:t>Pasture or outdoor without climate controlled buildings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9218" name="Picture 2" descr="Pigs on pas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667000"/>
            <a:ext cx="5310378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http://www.cefs.ncsu.edu/whatwedo/researchunits/alternativeswine.html</a:t>
            </a:r>
          </a:p>
        </p:txBody>
      </p:sp>
    </p:spTree>
    <p:extLst>
      <p:ext uri="{BB962C8B-B14F-4D97-AF65-F5344CB8AC3E}">
        <p14:creationId xmlns:p14="http://schemas.microsoft.com/office/powerpoint/2010/main" xmlns="" val="2829026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Beef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Types of Operations</a:t>
            </a:r>
          </a:p>
          <a:p>
            <a:pPr lvl="1"/>
            <a:r>
              <a:rPr lang="en-US" dirty="0" smtClean="0"/>
              <a:t>producers should plan facilities and equipment to suit the various types of beef operation(s).</a:t>
            </a:r>
            <a:endParaRPr lang="en-US" sz="22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sz="2500" dirty="0" smtClean="0"/>
              <a:t>Cow-Calf Producers</a:t>
            </a:r>
            <a:endParaRPr lang="en-US" sz="21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sz="2500" dirty="0" err="1" smtClean="0"/>
              <a:t>Seedstock</a:t>
            </a:r>
            <a:r>
              <a:rPr lang="en-US" sz="2500" dirty="0" smtClean="0"/>
              <a:t> or </a:t>
            </a:r>
            <a:r>
              <a:rPr lang="en-US" sz="2500" dirty="0" err="1" smtClean="0"/>
              <a:t>Purebreed</a:t>
            </a:r>
            <a:endParaRPr lang="en-US" sz="2100" dirty="0" smtClean="0"/>
          </a:p>
          <a:p>
            <a:pPr marL="1088136" lvl="2" indent="-457200">
              <a:buFont typeface="+mj-lt"/>
              <a:buAutoNum type="arabicPeriod"/>
            </a:pPr>
            <a:r>
              <a:rPr lang="en-US" sz="2500" dirty="0" smtClean="0"/>
              <a:t>Cattle Feeders</a:t>
            </a:r>
            <a:endParaRPr lang="en-US" sz="2100" dirty="0" smtClean="0"/>
          </a:p>
          <a:p>
            <a:pPr lvl="4"/>
            <a:r>
              <a:rPr lang="en-US" dirty="0" smtClean="0"/>
              <a:t>Stocker Operations</a:t>
            </a:r>
            <a:endParaRPr lang="en-US" sz="1600" dirty="0" smtClean="0"/>
          </a:p>
          <a:p>
            <a:pPr lvl="4"/>
            <a:r>
              <a:rPr lang="en-US" dirty="0" smtClean="0"/>
              <a:t>Feedlot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6850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sz="2400" dirty="0" smtClean="0"/>
          </a:p>
          <a:p>
            <a:pPr lvl="0"/>
            <a:r>
              <a:rPr lang="en-US" dirty="0" smtClean="0"/>
              <a:t>Types of Housing </a:t>
            </a:r>
            <a:endParaRPr lang="en-US" sz="2800" dirty="0" smtClean="0"/>
          </a:p>
          <a:p>
            <a:pPr lvl="1"/>
            <a:r>
              <a:rPr lang="en-US" sz="2800" dirty="0" smtClean="0"/>
              <a:t>Confinement Houses</a:t>
            </a:r>
            <a:endParaRPr lang="en-US" sz="2400" dirty="0" smtClean="0"/>
          </a:p>
          <a:p>
            <a:pPr lvl="2"/>
            <a:r>
              <a:rPr lang="en-US" sz="2400" dirty="0" smtClean="0"/>
              <a:t>Cold</a:t>
            </a:r>
          </a:p>
          <a:p>
            <a:pPr lvl="3"/>
            <a:r>
              <a:rPr lang="en-US" sz="2100" dirty="0" smtClean="0"/>
              <a:t>may be open on one or more sides</a:t>
            </a:r>
          </a:p>
          <a:p>
            <a:pPr lvl="3"/>
            <a:r>
              <a:rPr lang="en-US" sz="2100" dirty="0" smtClean="0"/>
              <a:t>used mainly for finishing hogs</a:t>
            </a:r>
            <a:endParaRPr lang="en-US" sz="1700" dirty="0" smtClean="0"/>
          </a:p>
          <a:p>
            <a:pPr lvl="2"/>
            <a:r>
              <a:rPr lang="en-US" sz="2400" dirty="0" smtClean="0"/>
              <a:t>Warm</a:t>
            </a:r>
          </a:p>
          <a:p>
            <a:pPr lvl="3"/>
            <a:r>
              <a:rPr lang="en-US" sz="2100" dirty="0" smtClean="0"/>
              <a:t>controls temperature, moisture, odor and airborne diseases through a ventilation system</a:t>
            </a:r>
          </a:p>
          <a:p>
            <a:pPr lvl="3"/>
            <a:r>
              <a:rPr lang="en-US" sz="2100" dirty="0" smtClean="0"/>
              <a:t>used mainly for breeding, </a:t>
            </a:r>
            <a:r>
              <a:rPr lang="en-US" sz="2100" dirty="0" err="1" smtClean="0"/>
              <a:t>farrowing</a:t>
            </a:r>
            <a:r>
              <a:rPr lang="en-US" sz="2100" dirty="0" smtClean="0"/>
              <a:t> and young pigs</a:t>
            </a:r>
            <a:endParaRPr lang="en-US" sz="1700" dirty="0" smtClean="0"/>
          </a:p>
          <a:p>
            <a:pPr lvl="3"/>
            <a:r>
              <a:rPr lang="en-US" sz="2200" dirty="0" smtClean="0"/>
              <a:t>most North Carolina swine operations use warm confinement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8748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erial view of Barham Fa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0" y="56133"/>
            <a:ext cx="8907510" cy="59437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Aerial view of </a:t>
            </a:r>
            <a:r>
              <a:rPr lang="en-US" sz="1400" dirty="0" err="1">
                <a:solidFill>
                  <a:prstClr val="white"/>
                </a:solidFill>
              </a:rPr>
              <a:t>Barham</a:t>
            </a:r>
            <a:r>
              <a:rPr lang="en-US" sz="1400" dirty="0">
                <a:solidFill>
                  <a:prstClr val="white"/>
                </a:solidFill>
              </a:rPr>
              <a:t> Farm, Zebulon, North Carolina.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http://www.cals.ncsu.edu/waste_mgt/smithfield_projects/ambient%20digester/ambientdigester.htm</a:t>
            </a:r>
          </a:p>
        </p:txBody>
      </p:sp>
    </p:spTree>
    <p:extLst>
      <p:ext uri="{BB962C8B-B14F-4D97-AF65-F5344CB8AC3E}">
        <p14:creationId xmlns:p14="http://schemas.microsoft.com/office/powerpoint/2010/main" xmlns="" val="2523622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Swine Operation Considerations</a:t>
            </a:r>
            <a:endParaRPr lang="en-US" sz="2800" dirty="0" smtClean="0"/>
          </a:p>
          <a:p>
            <a:pPr lvl="1"/>
            <a:r>
              <a:rPr lang="en-US" sz="2800" dirty="0" smtClean="0"/>
              <a:t>Location and Environmental Considerations</a:t>
            </a:r>
            <a:endParaRPr lang="en-US" sz="2400" dirty="0" smtClean="0"/>
          </a:p>
          <a:p>
            <a:pPr lvl="2"/>
            <a:r>
              <a:rPr lang="en-US" sz="2400" dirty="0" smtClean="0"/>
              <a:t>Odor</a:t>
            </a:r>
            <a:endParaRPr lang="en-US" sz="2000" dirty="0" smtClean="0"/>
          </a:p>
          <a:p>
            <a:pPr lvl="2"/>
            <a:r>
              <a:rPr lang="en-US" sz="2400" dirty="0" smtClean="0"/>
              <a:t>Access to roads, power and water</a:t>
            </a:r>
            <a:endParaRPr lang="en-US" sz="2000" dirty="0" smtClean="0"/>
          </a:p>
          <a:p>
            <a:pPr lvl="1"/>
            <a:r>
              <a:rPr lang="en-US" sz="2800" dirty="0" smtClean="0"/>
              <a:t>Proximity</a:t>
            </a:r>
          </a:p>
          <a:p>
            <a:pPr lvl="2"/>
            <a:r>
              <a:rPr lang="en-US" sz="2500" dirty="0" smtClean="0"/>
              <a:t>swine operations are highly vertically integrated</a:t>
            </a:r>
          </a:p>
          <a:p>
            <a:pPr lvl="2"/>
            <a:r>
              <a:rPr lang="en-US" sz="2500" dirty="0" smtClean="0"/>
              <a:t>need to be in an area that has other operations of similar type 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458319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Regulations</a:t>
            </a:r>
            <a:endParaRPr lang="en-US" sz="2400" dirty="0" smtClean="0"/>
          </a:p>
          <a:p>
            <a:pPr lvl="2"/>
            <a:r>
              <a:rPr lang="en-US" sz="2400" dirty="0" smtClean="0"/>
              <a:t>restriction on the construction of new facilities.</a:t>
            </a:r>
            <a:endParaRPr lang="en-US" sz="2000" dirty="0" smtClean="0"/>
          </a:p>
          <a:p>
            <a:pPr lvl="2"/>
            <a:r>
              <a:rPr lang="en-US" sz="2400" dirty="0" smtClean="0"/>
              <a:t>special waste management considerations</a:t>
            </a:r>
            <a:endParaRPr lang="en-US" sz="2000" dirty="0" smtClean="0"/>
          </a:p>
          <a:p>
            <a:pPr lvl="1"/>
            <a:r>
              <a:rPr lang="en-US" sz="2800" dirty="0" smtClean="0"/>
              <a:t>Feed Storage and Handling</a:t>
            </a:r>
          </a:p>
          <a:p>
            <a:pPr lvl="2"/>
            <a:r>
              <a:rPr lang="en-US" sz="2500" dirty="0" smtClean="0"/>
              <a:t>confinement facilities typically use feed/grain bins to store feed </a:t>
            </a:r>
            <a:endParaRPr lang="en-US" sz="2100" dirty="0" smtClean="0"/>
          </a:p>
          <a:p>
            <a:pPr lvl="1"/>
            <a:r>
              <a:rPr lang="en-US" sz="2800" dirty="0" smtClean="0"/>
              <a:t>Money and Labor</a:t>
            </a:r>
            <a:endParaRPr lang="en-US" sz="2400" dirty="0" smtClean="0"/>
          </a:p>
          <a:p>
            <a:pPr lvl="2"/>
            <a:r>
              <a:rPr lang="en-US" sz="2400" dirty="0" smtClean="0"/>
              <a:t>Input costs to build and maintain facilities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70484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Swine Equipment</a:t>
            </a:r>
            <a:endParaRPr lang="en-US" sz="2800" dirty="0" smtClean="0"/>
          </a:p>
          <a:p>
            <a:pPr lvl="1"/>
            <a:r>
              <a:rPr lang="en-US" sz="2800" dirty="0" smtClean="0"/>
              <a:t>Feeding and Watering Systems</a:t>
            </a:r>
          </a:p>
          <a:p>
            <a:pPr lvl="2"/>
            <a:r>
              <a:rPr lang="en-US" sz="2500" dirty="0" smtClean="0"/>
              <a:t>confinement swine facilities have automatic feeding and watering systems</a:t>
            </a:r>
            <a:endParaRPr lang="en-US" sz="2100" dirty="0" smtClean="0"/>
          </a:p>
          <a:p>
            <a:pPr lvl="3"/>
            <a:r>
              <a:rPr lang="en-US" sz="2100" dirty="0" smtClean="0"/>
              <a:t>Automatic feeding and watering</a:t>
            </a:r>
          </a:p>
          <a:p>
            <a:pPr lvl="4"/>
            <a:r>
              <a:rPr lang="en-US" dirty="0" smtClean="0"/>
              <a:t>more expensive, but they save on labor</a:t>
            </a:r>
            <a:endParaRPr lang="en-US" sz="1600" dirty="0" smtClean="0"/>
          </a:p>
          <a:p>
            <a:pPr lvl="3"/>
            <a:r>
              <a:rPr lang="en-US" sz="2100" dirty="0" smtClean="0"/>
              <a:t>Hand or non-automatic systems cost less</a:t>
            </a:r>
          </a:p>
          <a:p>
            <a:pPr lvl="4"/>
            <a:r>
              <a:rPr lang="en-US" dirty="0" smtClean="0"/>
              <a:t>require more labor</a:t>
            </a: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622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tacks Image 30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23" y="838200"/>
            <a:ext cx="8152477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http://www.bigdutchmanusa.com/swineproduction/</a:t>
            </a:r>
          </a:p>
        </p:txBody>
      </p:sp>
    </p:spTree>
    <p:extLst>
      <p:ext uri="{BB962C8B-B14F-4D97-AF65-F5344CB8AC3E}">
        <p14:creationId xmlns:p14="http://schemas.microsoft.com/office/powerpoint/2010/main" xmlns="" val="3175222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Swine Equipment</a:t>
            </a:r>
            <a:endParaRPr lang="en-US" sz="2800" dirty="0" smtClean="0"/>
          </a:p>
          <a:p>
            <a:pPr lvl="1"/>
            <a:r>
              <a:rPr lang="en-US" sz="2800" dirty="0" smtClean="0"/>
              <a:t>Floor Types</a:t>
            </a:r>
            <a:endParaRPr lang="en-US" sz="2400" dirty="0" smtClean="0"/>
          </a:p>
          <a:p>
            <a:pPr lvl="2"/>
            <a:r>
              <a:rPr lang="en-US" sz="2400" dirty="0" smtClean="0"/>
              <a:t>Solid- usually made of concrete</a:t>
            </a:r>
            <a:endParaRPr lang="en-US" sz="2000" dirty="0" smtClean="0"/>
          </a:p>
          <a:p>
            <a:pPr lvl="2"/>
            <a:r>
              <a:rPr lang="en-US" sz="2400" dirty="0" smtClean="0"/>
              <a:t>Partially Slotted- a portion of the floor is slotted with another section being solid</a:t>
            </a:r>
            <a:endParaRPr lang="en-US" sz="2000" dirty="0" smtClean="0"/>
          </a:p>
          <a:p>
            <a:pPr lvl="2"/>
            <a:r>
              <a:rPr lang="en-US" sz="2400" dirty="0" smtClean="0"/>
              <a:t>Totally Slotted- entire floor is slotted to allow for continuous removal of waste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64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tacks Image 3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23" y="914400"/>
            <a:ext cx="8152477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5715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http://www.bigdutchmanusa.com/swineproduction/</a:t>
            </a:r>
          </a:p>
        </p:txBody>
      </p:sp>
    </p:spTree>
    <p:extLst>
      <p:ext uri="{BB962C8B-B14F-4D97-AF65-F5344CB8AC3E}">
        <p14:creationId xmlns:p14="http://schemas.microsoft.com/office/powerpoint/2010/main" xmlns="" val="829984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Swine Equipment</a:t>
            </a:r>
            <a:endParaRPr lang="en-US" sz="2800" dirty="0" smtClean="0"/>
          </a:p>
          <a:p>
            <a:pPr lvl="1"/>
            <a:r>
              <a:rPr lang="en-US" sz="2800" dirty="0" err="1" smtClean="0"/>
              <a:t>Farrowing</a:t>
            </a:r>
            <a:r>
              <a:rPr lang="en-US" sz="2800" dirty="0" smtClean="0"/>
              <a:t> hog enterprises require small equipment such as castrating knives, ear </a:t>
            </a:r>
            <a:r>
              <a:rPr lang="en-US" sz="2800" dirty="0" err="1" smtClean="0"/>
              <a:t>notchers</a:t>
            </a:r>
            <a:r>
              <a:rPr lang="en-US" sz="2800" dirty="0" smtClean="0"/>
              <a:t>, and needle teeth clippers</a:t>
            </a:r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 descr="http://www.leaderproducts.com.au/images/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3671570" cy="2247900"/>
          </a:xfrm>
          <a:prstGeom prst="rect">
            <a:avLst/>
          </a:prstGeom>
          <a:noFill/>
        </p:spPr>
      </p:pic>
      <p:pic>
        <p:nvPicPr>
          <p:cNvPr id="3076" name="Picture 4" descr="http://blog.chventures.com/wp-content/uploads/2011/10/Ear-Not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91000"/>
            <a:ext cx="3571875" cy="1819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52925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700" dirty="0" smtClean="0"/>
              <a:t>Gestation Crates/Stalls</a:t>
            </a:r>
          </a:p>
          <a:p>
            <a:pPr lvl="2"/>
            <a:r>
              <a:rPr lang="en-US" sz="2400" dirty="0" smtClean="0"/>
              <a:t>animals spend 24 hours a day in crate during gestation period</a:t>
            </a:r>
            <a:endParaRPr lang="en-US" dirty="0" smtClean="0"/>
          </a:p>
          <a:p>
            <a:pPr lvl="3"/>
            <a:r>
              <a:rPr lang="en-US" sz="2100" dirty="0" smtClean="0"/>
              <a:t>meet specific nutritional needs of each animal</a:t>
            </a:r>
          </a:p>
          <a:p>
            <a:pPr lvl="3"/>
            <a:r>
              <a:rPr lang="en-US" sz="2100" dirty="0" smtClean="0"/>
              <a:t>removes potential for injury from other aggressive sows</a:t>
            </a:r>
            <a:endParaRPr lang="en-US" dirty="0" smtClean="0"/>
          </a:p>
          <a:p>
            <a:pPr lvl="2"/>
            <a:r>
              <a:rPr lang="en-US" sz="2400" dirty="0" smtClean="0"/>
              <a:t>very controversial method or housing pregnant animals</a:t>
            </a:r>
          </a:p>
          <a:p>
            <a:pPr lvl="3"/>
            <a:r>
              <a:rPr lang="en-US" dirty="0" smtClean="0"/>
              <a:t>many larger companies are phasing out</a:t>
            </a:r>
          </a:p>
          <a:p>
            <a:pPr lvl="4"/>
            <a:r>
              <a:rPr lang="en-US" dirty="0" smtClean="0"/>
              <a:t>moving to a group housing system where animals can go into individual pens if they choose, but can also come out to move and socialize with other females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465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Confinement Barns</a:t>
            </a:r>
            <a:endParaRPr lang="en-US" sz="3000" dirty="0" smtClean="0"/>
          </a:p>
          <a:p>
            <a:pPr lvl="2"/>
            <a:r>
              <a:rPr lang="en-US" sz="2400" dirty="0" smtClean="0"/>
              <a:t>Cold</a:t>
            </a:r>
          </a:p>
          <a:p>
            <a:pPr lvl="3"/>
            <a:r>
              <a:rPr lang="en-US" sz="2100" dirty="0" smtClean="0"/>
              <a:t>Opens to environment on one side</a:t>
            </a:r>
            <a:endParaRPr lang="en-US" sz="1700" dirty="0" smtClean="0"/>
          </a:p>
          <a:p>
            <a:pPr lvl="4"/>
            <a:r>
              <a:rPr lang="en-US" dirty="0" smtClean="0"/>
              <a:t>Uses a pole-type building with an open-span structure to make it easier to remove waste</a:t>
            </a:r>
            <a:endParaRPr lang="en-US" sz="1700" dirty="0" smtClean="0"/>
          </a:p>
          <a:p>
            <a:pPr lvl="4"/>
            <a:r>
              <a:rPr lang="en-US" dirty="0" smtClean="0"/>
              <a:t>Can use various solid bedded or slotted floors</a:t>
            </a: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8831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Swine Housing and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err="1" smtClean="0"/>
              <a:t>Farrowing</a:t>
            </a:r>
            <a:r>
              <a:rPr lang="en-US" sz="2800" dirty="0" smtClean="0"/>
              <a:t> Crates</a:t>
            </a:r>
            <a:endParaRPr lang="en-US" sz="2400" dirty="0" smtClean="0"/>
          </a:p>
          <a:p>
            <a:pPr lvl="2"/>
            <a:r>
              <a:rPr lang="en-US" sz="2400" dirty="0" smtClean="0"/>
              <a:t>Animals moved into crates a few days prior to </a:t>
            </a:r>
            <a:r>
              <a:rPr lang="en-US" sz="2400" dirty="0" err="1" smtClean="0"/>
              <a:t>farrowing</a:t>
            </a:r>
            <a:endParaRPr lang="en-US" sz="2000" dirty="0" smtClean="0"/>
          </a:p>
          <a:p>
            <a:pPr lvl="2"/>
            <a:r>
              <a:rPr lang="en-US" sz="2400" dirty="0" smtClean="0"/>
              <a:t>Reduces the number of piglets injured or killed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6146" name="Picture 2" descr="http://www.langeagsystems.com/images/safarr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11648"/>
            <a:ext cx="3848100" cy="29748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6552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Poultry Housing and Facilities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</a:t>
            </a:r>
            <a:r>
              <a:rPr lang="en-US" dirty="0"/>
              <a:t>of Operations</a:t>
            </a:r>
            <a:endParaRPr lang="en-US" sz="2800" dirty="0"/>
          </a:p>
          <a:p>
            <a:pPr lvl="1"/>
            <a:r>
              <a:rPr lang="en-US" sz="2800" dirty="0"/>
              <a:t>Egg </a:t>
            </a:r>
            <a:r>
              <a:rPr lang="en-US" sz="2800" dirty="0" smtClean="0"/>
              <a:t>Production</a:t>
            </a:r>
            <a:endParaRPr lang="en-US" sz="2400" dirty="0"/>
          </a:p>
          <a:p>
            <a:pPr lvl="1"/>
            <a:r>
              <a:rPr lang="en-US" sz="2800" dirty="0"/>
              <a:t>Broiler </a:t>
            </a:r>
            <a:r>
              <a:rPr lang="en-US" sz="2800" dirty="0" smtClean="0"/>
              <a:t>Production</a:t>
            </a:r>
            <a:endParaRPr lang="en-US" sz="2400" dirty="0"/>
          </a:p>
          <a:p>
            <a:pPr lvl="1"/>
            <a:r>
              <a:rPr lang="en-US" sz="2800" dirty="0"/>
              <a:t>Replacement Pullet </a:t>
            </a:r>
            <a:r>
              <a:rPr lang="en-US" sz="2800" dirty="0" smtClean="0"/>
              <a:t>Production</a:t>
            </a:r>
            <a:endParaRPr lang="en-US" sz="2400" dirty="0"/>
          </a:p>
          <a:p>
            <a:pPr lvl="1"/>
            <a:r>
              <a:rPr lang="en-US" sz="2800" dirty="0"/>
              <a:t>Egg </a:t>
            </a:r>
            <a:r>
              <a:rPr lang="en-US" sz="2800" dirty="0" smtClean="0"/>
              <a:t>Hatcheries</a:t>
            </a:r>
            <a:endParaRPr lang="en-US" sz="2400" dirty="0"/>
          </a:p>
        </p:txBody>
      </p:sp>
      <p:pic>
        <p:nvPicPr>
          <p:cNvPr id="1027" name="Picture 3" descr="C:\Users\Harris\AppData\Local\Microsoft\Windows\Temporary Internet Files\Content.IE5\22JI0PGC\MC9003256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0292" y="3810000"/>
            <a:ext cx="2303367" cy="22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82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Poultry Housing and Facilities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Confinement Houses</a:t>
            </a:r>
          </a:p>
          <a:p>
            <a:pPr lvl="1"/>
            <a:r>
              <a:rPr lang="en-US" sz="2800" dirty="0" smtClean="0"/>
              <a:t>clear </a:t>
            </a:r>
            <a:r>
              <a:rPr lang="en-US" sz="2800" dirty="0"/>
              <a:t>span structure with insulated ceiling and walls to prevent heat </a:t>
            </a:r>
            <a:r>
              <a:rPr lang="en-US" sz="2800" dirty="0" smtClean="0"/>
              <a:t>stress</a:t>
            </a:r>
          </a:p>
          <a:p>
            <a:pPr lvl="1"/>
            <a:r>
              <a:rPr lang="en-US" sz="2800" dirty="0"/>
              <a:t>v</a:t>
            </a:r>
            <a:r>
              <a:rPr lang="en-US" sz="2800" dirty="0" smtClean="0"/>
              <a:t>entilation </a:t>
            </a:r>
            <a:r>
              <a:rPr lang="en-US" sz="2800" dirty="0"/>
              <a:t>is a key consideration in building </a:t>
            </a:r>
            <a:r>
              <a:rPr lang="en-US" sz="2800" dirty="0" smtClean="0"/>
              <a:t>design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114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Poultry Housing and Facilities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Broilers </a:t>
            </a:r>
            <a:r>
              <a:rPr lang="en-US" sz="3300" dirty="0"/>
              <a:t>and Turkeys</a:t>
            </a:r>
            <a:endParaRPr lang="en-US" dirty="0"/>
          </a:p>
          <a:p>
            <a:pPr lvl="1"/>
            <a:r>
              <a:rPr lang="en-US" dirty="0"/>
              <a:t>Usually have dirt floors covered with wood shavings or </a:t>
            </a:r>
            <a:r>
              <a:rPr lang="en-US" dirty="0" smtClean="0"/>
              <a:t>straw  </a:t>
            </a:r>
            <a:endParaRPr lang="en-US" sz="2400" dirty="0"/>
          </a:p>
          <a:p>
            <a:pPr lvl="1"/>
            <a:r>
              <a:rPr lang="en-US" dirty="0"/>
              <a:t>Lights are on 24 hours a </a:t>
            </a:r>
            <a:r>
              <a:rPr lang="en-US" dirty="0" smtClean="0"/>
              <a:t>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8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Poultry Housing and Facilities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Laying </a:t>
            </a:r>
            <a:r>
              <a:rPr lang="en-US" sz="3300" dirty="0"/>
              <a:t>Flocks</a:t>
            </a:r>
            <a:endParaRPr lang="en-US" dirty="0"/>
          </a:p>
          <a:p>
            <a:pPr lvl="2"/>
            <a:r>
              <a:rPr lang="en-US" dirty="0"/>
              <a:t>Use wire </a:t>
            </a:r>
            <a:r>
              <a:rPr lang="en-US" dirty="0" smtClean="0"/>
              <a:t>cages</a:t>
            </a:r>
          </a:p>
          <a:p>
            <a:pPr lvl="3"/>
            <a:r>
              <a:rPr lang="en-US" dirty="0" smtClean="0"/>
              <a:t>save space</a:t>
            </a:r>
          </a:p>
          <a:p>
            <a:pPr lvl="3"/>
            <a:r>
              <a:rPr lang="en-US" dirty="0" smtClean="0"/>
              <a:t>cleaner eggs </a:t>
            </a:r>
            <a:endParaRPr lang="en-US" sz="1800" dirty="0"/>
          </a:p>
          <a:p>
            <a:pPr lvl="2"/>
            <a:r>
              <a:rPr lang="en-US" dirty="0"/>
              <a:t>Artificial </a:t>
            </a:r>
            <a:r>
              <a:rPr lang="en-US" dirty="0" smtClean="0"/>
              <a:t>light</a:t>
            </a:r>
          </a:p>
          <a:p>
            <a:pPr lvl="3"/>
            <a:r>
              <a:rPr lang="en-US" dirty="0" smtClean="0"/>
              <a:t>controlled </a:t>
            </a:r>
            <a:r>
              <a:rPr lang="en-US" dirty="0"/>
              <a:t>by </a:t>
            </a:r>
            <a:r>
              <a:rPr lang="en-US" dirty="0" smtClean="0"/>
              <a:t>timers</a:t>
            </a:r>
          </a:p>
          <a:p>
            <a:pPr lvl="3"/>
            <a:r>
              <a:rPr lang="en-US" dirty="0" smtClean="0"/>
              <a:t>laying </a:t>
            </a:r>
            <a:r>
              <a:rPr lang="en-US" dirty="0"/>
              <a:t>hens require at least 14 hours of light per </a:t>
            </a:r>
            <a:r>
              <a:rPr lang="en-US" dirty="0" smtClean="0"/>
              <a:t>day 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2" descr="C:\Users\Harris\AppData\Local\Microsoft\Windows\Temporary Internet Files\Content.IE5\PRY9UG2T\MC90032557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1869034" cy="24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42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Poultry Housing and Facilities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Replacement </a:t>
            </a:r>
            <a:r>
              <a:rPr lang="en-US" sz="3300" dirty="0"/>
              <a:t>Pullets</a:t>
            </a:r>
            <a:endParaRPr lang="en-US" dirty="0"/>
          </a:p>
          <a:p>
            <a:pPr lvl="1"/>
            <a:r>
              <a:rPr lang="en-US" dirty="0"/>
              <a:t>Laying </a:t>
            </a:r>
            <a:r>
              <a:rPr lang="en-US" dirty="0" smtClean="0"/>
              <a:t>pullets</a:t>
            </a:r>
          </a:p>
          <a:p>
            <a:pPr lvl="2"/>
            <a:r>
              <a:rPr lang="en-US" dirty="0" smtClean="0"/>
              <a:t>raised </a:t>
            </a:r>
            <a:r>
              <a:rPr lang="en-US" dirty="0"/>
              <a:t>in cages for brooding or until moved to laying </a:t>
            </a:r>
            <a:r>
              <a:rPr lang="en-US" dirty="0" smtClean="0"/>
              <a:t>houses </a:t>
            </a:r>
            <a:endParaRPr lang="en-US" sz="2100" dirty="0"/>
          </a:p>
          <a:p>
            <a:pPr lvl="1"/>
            <a:r>
              <a:rPr lang="en-US" dirty="0"/>
              <a:t>Broiler breeder </a:t>
            </a:r>
            <a:r>
              <a:rPr lang="en-US" dirty="0" smtClean="0"/>
              <a:t>pullets</a:t>
            </a:r>
          </a:p>
          <a:p>
            <a:pPr lvl="2"/>
            <a:r>
              <a:rPr lang="en-US" dirty="0" smtClean="0"/>
              <a:t>raised </a:t>
            </a:r>
            <a:r>
              <a:rPr lang="en-US" dirty="0"/>
              <a:t>in confinement houses on dirt </a:t>
            </a:r>
            <a:r>
              <a:rPr lang="en-US" dirty="0" smtClean="0"/>
              <a:t>floors </a:t>
            </a:r>
            <a:endParaRPr lang="en-US" sz="2100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Lights </a:t>
            </a:r>
            <a:r>
              <a:rPr lang="en-US" dirty="0"/>
              <a:t>are controlled to regulate sexual maturity and egg </a:t>
            </a:r>
            <a:r>
              <a:rPr lang="en-US" dirty="0" smtClean="0"/>
              <a:t>production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09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Range or Outside </a:t>
            </a:r>
            <a:r>
              <a:rPr lang="en-US" sz="4800" dirty="0" smtClean="0"/>
              <a:t>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/>
              <a:t>Popular method of housing poultry raised by small scale or niche </a:t>
            </a:r>
            <a:r>
              <a:rPr lang="en-US" sz="2800" dirty="0" smtClean="0"/>
              <a:t>producers</a:t>
            </a:r>
            <a:endParaRPr lang="en-US" sz="24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Commercial </a:t>
            </a:r>
            <a:r>
              <a:rPr lang="en-US" sz="2800" dirty="0"/>
              <a:t>trend is </a:t>
            </a:r>
            <a:r>
              <a:rPr lang="en-US" sz="2800" dirty="0" smtClean="0"/>
              <a:t>moving away </a:t>
            </a:r>
            <a:r>
              <a:rPr lang="en-US" sz="2800" dirty="0"/>
              <a:t>from this </a:t>
            </a:r>
            <a:r>
              <a:rPr lang="en-US" sz="2800" dirty="0" smtClean="0"/>
              <a:t>method</a:t>
            </a:r>
          </a:p>
          <a:p>
            <a:pPr lvl="2"/>
            <a:r>
              <a:rPr lang="en-US" sz="2500" dirty="0" smtClean="0"/>
              <a:t>land requirements</a:t>
            </a:r>
          </a:p>
          <a:p>
            <a:pPr lvl="2"/>
            <a:r>
              <a:rPr lang="en-US" sz="2500" dirty="0" smtClean="0"/>
              <a:t>diseases</a:t>
            </a:r>
          </a:p>
          <a:p>
            <a:pPr lvl="2"/>
            <a:r>
              <a:rPr lang="en-US" sz="2500" dirty="0" smtClean="0"/>
              <a:t>predators</a:t>
            </a:r>
          </a:p>
          <a:p>
            <a:pPr lvl="2"/>
            <a:r>
              <a:rPr lang="en-US" sz="2500" dirty="0" smtClean="0"/>
              <a:t>Weather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152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Egg </a:t>
            </a:r>
            <a:r>
              <a:rPr lang="en-US" sz="4800" dirty="0" smtClean="0"/>
              <a:t>Hatcheries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located </a:t>
            </a:r>
            <a:r>
              <a:rPr lang="en-US" sz="2800" dirty="0"/>
              <a:t>separately from production </a:t>
            </a:r>
            <a:r>
              <a:rPr lang="en-US" sz="2800" dirty="0" smtClean="0"/>
              <a:t>facilities</a:t>
            </a:r>
          </a:p>
          <a:p>
            <a:pPr lvl="1"/>
            <a:r>
              <a:rPr lang="en-US" sz="2800" dirty="0" smtClean="0"/>
              <a:t>include </a:t>
            </a:r>
            <a:r>
              <a:rPr lang="en-US" sz="2800" dirty="0"/>
              <a:t>large scale incubators to hatch </a:t>
            </a:r>
            <a:r>
              <a:rPr lang="en-US" sz="2800" dirty="0" smtClean="0"/>
              <a:t>eggs</a:t>
            </a:r>
          </a:p>
          <a:p>
            <a:pPr lvl="1"/>
            <a:r>
              <a:rPr lang="en-US" sz="2800" dirty="0" smtClean="0"/>
              <a:t>equipment </a:t>
            </a:r>
            <a:r>
              <a:rPr lang="en-US" sz="2800" dirty="0"/>
              <a:t>to process, sort and transport </a:t>
            </a:r>
            <a:r>
              <a:rPr lang="en-US" sz="2800" dirty="0" smtClean="0"/>
              <a:t>chicks</a:t>
            </a:r>
          </a:p>
          <a:p>
            <a:pPr lvl="1"/>
            <a:r>
              <a:rPr lang="en-US" sz="2800" dirty="0" smtClean="0"/>
              <a:t>shipment </a:t>
            </a:r>
            <a:r>
              <a:rPr lang="en-US" sz="2800" dirty="0"/>
              <a:t>to a production </a:t>
            </a:r>
            <a:r>
              <a:rPr lang="en-US" sz="2800" dirty="0" smtClean="0"/>
              <a:t>facility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0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3536"/>
            <a:ext cx="838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Poultry </a:t>
            </a:r>
            <a:r>
              <a:rPr lang="en-US" dirty="0" smtClean="0"/>
              <a:t>Operation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Location </a:t>
            </a:r>
            <a:r>
              <a:rPr lang="en-US" sz="2800" dirty="0"/>
              <a:t>and Environmental Considerations</a:t>
            </a:r>
            <a:endParaRPr lang="en-US" sz="2400" dirty="0"/>
          </a:p>
          <a:p>
            <a:pPr lvl="2"/>
            <a:r>
              <a:rPr lang="en-US" sz="2400" dirty="0"/>
              <a:t>Access to roads, electricity, </a:t>
            </a:r>
            <a:r>
              <a:rPr lang="en-US" sz="2400" dirty="0" smtClean="0"/>
              <a:t>water</a:t>
            </a:r>
            <a:endParaRPr lang="en-US" sz="2000" dirty="0"/>
          </a:p>
          <a:p>
            <a:pPr lvl="2"/>
            <a:r>
              <a:rPr lang="en-US" sz="2400" dirty="0"/>
              <a:t>Odor, waste management and mortality </a:t>
            </a:r>
            <a:r>
              <a:rPr lang="en-US" sz="2400" dirty="0" smtClean="0"/>
              <a:t>management </a:t>
            </a:r>
            <a:endParaRPr lang="en-US" sz="2000" dirty="0"/>
          </a:p>
          <a:p>
            <a:pPr lvl="1"/>
            <a:r>
              <a:rPr lang="en-US" sz="2800" dirty="0" smtClean="0"/>
              <a:t>Proximity</a:t>
            </a:r>
          </a:p>
          <a:p>
            <a:pPr lvl="2"/>
            <a:r>
              <a:rPr lang="en-US" sz="2500" dirty="0" smtClean="0"/>
              <a:t>poultry </a:t>
            </a:r>
            <a:r>
              <a:rPr lang="en-US" sz="2500" dirty="0"/>
              <a:t>operations are highly vertically </a:t>
            </a:r>
            <a:r>
              <a:rPr lang="en-US" sz="2500" dirty="0" smtClean="0"/>
              <a:t>integrated</a:t>
            </a:r>
          </a:p>
          <a:p>
            <a:pPr lvl="3"/>
            <a:r>
              <a:rPr lang="en-US" sz="2200" dirty="0" smtClean="0"/>
              <a:t>need </a:t>
            </a:r>
            <a:r>
              <a:rPr lang="en-US" sz="2200" dirty="0"/>
              <a:t>to be in an area that has other operations of similar type in order to secure a contract with a </a:t>
            </a:r>
            <a:r>
              <a:rPr lang="en-US" sz="2200" dirty="0" smtClean="0"/>
              <a:t>company 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3536"/>
            <a:ext cx="8382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Poultry </a:t>
            </a:r>
            <a:r>
              <a:rPr lang="en-US" dirty="0" smtClean="0"/>
              <a:t>Operation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Feed </a:t>
            </a:r>
            <a:r>
              <a:rPr lang="en-US" sz="2800" dirty="0"/>
              <a:t>Storage and </a:t>
            </a:r>
            <a:r>
              <a:rPr lang="en-US" sz="2800" dirty="0" smtClean="0"/>
              <a:t>Handling</a:t>
            </a:r>
          </a:p>
          <a:p>
            <a:pPr lvl="2"/>
            <a:r>
              <a:rPr lang="en-US" sz="2500" dirty="0" smtClean="0"/>
              <a:t>confinement </a:t>
            </a:r>
            <a:r>
              <a:rPr lang="en-US" sz="2500" dirty="0"/>
              <a:t>facilities typically use feed/grain bins to store feed. </a:t>
            </a:r>
            <a:endParaRPr lang="en-US" sz="2100" dirty="0"/>
          </a:p>
          <a:p>
            <a:pPr lvl="1"/>
            <a:r>
              <a:rPr lang="en-US" sz="2800" dirty="0"/>
              <a:t>Money and Labor</a:t>
            </a:r>
            <a:endParaRPr lang="en-US" sz="2400" dirty="0"/>
          </a:p>
          <a:p>
            <a:pPr lvl="2"/>
            <a:r>
              <a:rPr lang="en-US" sz="2400" dirty="0"/>
              <a:t>Input costs to build and maintain </a:t>
            </a:r>
            <a:r>
              <a:rPr lang="en-US" sz="2400" dirty="0" smtClean="0"/>
              <a:t>facilities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7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Confinement</a:t>
            </a:r>
            <a:endParaRPr lang="en-US" dirty="0"/>
          </a:p>
        </p:txBody>
      </p:sp>
      <p:pic>
        <p:nvPicPr>
          <p:cNvPr id="4" name="Content Placeholder 3" descr="Open Dair Bar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2624"/>
            <a:ext cx="3887141" cy="52042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5486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This picture was taken at Cornwell Dairy in Cleveland County.  </a:t>
            </a:r>
          </a:p>
        </p:txBody>
      </p:sp>
    </p:spTree>
    <p:extLst>
      <p:ext uri="{BB962C8B-B14F-4D97-AF65-F5344CB8AC3E}">
        <p14:creationId xmlns:p14="http://schemas.microsoft.com/office/powerpoint/2010/main" xmlns="" val="4603593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Poultry </a:t>
            </a:r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Brooders</a:t>
            </a:r>
          </a:p>
          <a:p>
            <a:pPr lvl="1"/>
            <a:r>
              <a:rPr lang="en-US" sz="2800" dirty="0" smtClean="0"/>
              <a:t>using </a:t>
            </a:r>
            <a:r>
              <a:rPr lang="en-US" sz="2800" dirty="0"/>
              <a:t>infrared heat lamps to keep young chicks at optimal </a:t>
            </a:r>
            <a:r>
              <a:rPr lang="en-US" sz="2800" dirty="0" smtClean="0"/>
              <a:t>temperature </a:t>
            </a:r>
            <a:endParaRPr lang="en-US" sz="2400" dirty="0"/>
          </a:p>
          <a:p>
            <a:pPr lvl="1"/>
            <a:r>
              <a:rPr lang="en-US" sz="2700" dirty="0" smtClean="0"/>
              <a:t>typically </a:t>
            </a:r>
            <a:r>
              <a:rPr lang="en-US" sz="2700" dirty="0"/>
              <a:t>brooded on the floor in a section of the poultry </a:t>
            </a:r>
            <a:r>
              <a:rPr lang="en-US" sz="2700" dirty="0" smtClean="0"/>
              <a:t>house </a:t>
            </a:r>
            <a:endParaRPr lang="en-US" dirty="0"/>
          </a:p>
          <a:p>
            <a:pPr lvl="2"/>
            <a:r>
              <a:rPr lang="en-US" sz="2400" dirty="0" smtClean="0"/>
              <a:t>hover </a:t>
            </a:r>
            <a:r>
              <a:rPr lang="en-US" sz="2400" dirty="0"/>
              <a:t>guard to keep chicks from wandering away from heat </a:t>
            </a:r>
            <a:r>
              <a:rPr lang="en-US" sz="2400" dirty="0" smtClean="0"/>
              <a:t>source </a:t>
            </a:r>
            <a:endParaRPr lang="en-US" dirty="0"/>
          </a:p>
          <a:p>
            <a:pPr lvl="4"/>
            <a:r>
              <a:rPr lang="en-US" dirty="0" smtClean="0"/>
              <a:t>90-95 </a:t>
            </a:r>
            <a:r>
              <a:rPr lang="en-US" dirty="0"/>
              <a:t>degrees </a:t>
            </a:r>
            <a:r>
              <a:rPr lang="en-US" dirty="0" smtClean="0"/>
              <a:t>Fahrenheit</a:t>
            </a:r>
          </a:p>
          <a:p>
            <a:pPr lvl="4"/>
            <a:r>
              <a:rPr lang="en-US" dirty="0" smtClean="0"/>
              <a:t>reduced </a:t>
            </a:r>
            <a:r>
              <a:rPr lang="en-US" dirty="0"/>
              <a:t>5 degrees per week until reaches 70-75 degrees </a:t>
            </a:r>
            <a:r>
              <a:rPr lang="en-US" dirty="0" smtClean="0"/>
              <a:t>Fahrenheit </a:t>
            </a:r>
            <a:endParaRPr lang="en-US" sz="1600" dirty="0"/>
          </a:p>
          <a:p>
            <a:pPr lvl="4"/>
            <a:r>
              <a:rPr lang="en-US" dirty="0"/>
              <a:t>Take temperature 3” from </a:t>
            </a:r>
            <a:r>
              <a:rPr lang="en-US" dirty="0" smtClean="0"/>
              <a:t>floor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2816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Brooder</a:t>
            </a:r>
            <a:endParaRPr lang="en-US" dirty="0"/>
          </a:p>
        </p:txBody>
      </p:sp>
      <p:pic>
        <p:nvPicPr>
          <p:cNvPr id="1026" name="Picture 2" descr="001_boerderij-image-WP8500I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809" y="3200400"/>
            <a:ext cx="4599991" cy="3314701"/>
          </a:xfrm>
          <a:prstGeom prst="rect">
            <a:avLst/>
          </a:prstGeom>
          <a:noFill/>
        </p:spPr>
      </p:pic>
      <p:pic>
        <p:nvPicPr>
          <p:cNvPr id="1028" name="Picture 4" descr="Bottle Gas Broo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33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Poultry </a:t>
            </a:r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Feeding </a:t>
            </a:r>
            <a:r>
              <a:rPr lang="en-US" dirty="0"/>
              <a:t>and Watering </a:t>
            </a:r>
            <a:r>
              <a:rPr lang="en-US" dirty="0" smtClean="0"/>
              <a:t>Systems</a:t>
            </a:r>
          </a:p>
          <a:p>
            <a:pPr lvl="1"/>
            <a:r>
              <a:rPr lang="en-US" dirty="0" smtClean="0"/>
              <a:t>highly </a:t>
            </a:r>
            <a:r>
              <a:rPr lang="en-US" dirty="0"/>
              <a:t>automated in </a:t>
            </a:r>
            <a:r>
              <a:rPr lang="en-US" dirty="0" smtClean="0"/>
              <a:t>all </a:t>
            </a:r>
            <a:r>
              <a:rPr lang="en-US" dirty="0"/>
              <a:t>types of poultry houses</a:t>
            </a:r>
          </a:p>
        </p:txBody>
      </p:sp>
      <p:pic>
        <p:nvPicPr>
          <p:cNvPr id="4" name="Picture 4" descr="MVC-02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743200"/>
            <a:ext cx="4953000" cy="3714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462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24580" name="Picture 4" descr="MVC-014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5334000" cy="4000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7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25603" name="Picture 3" descr="MVC-01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828800"/>
            <a:ext cx="5410200" cy="4057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834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26627" name="Picture 3" descr="MVC-016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4876800" cy="3657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24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27651" name="Picture 3" descr="MVC-017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81200"/>
            <a:ext cx="5181600" cy="3886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83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28675" name="Picture 3" descr="MVC-018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5105400" cy="3829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062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29699" name="Picture 3" descr="MVC-019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5486400" cy="4114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5723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Poultry Housing Bio-security</a:t>
            </a:r>
          </a:p>
        </p:txBody>
      </p:sp>
      <p:pic>
        <p:nvPicPr>
          <p:cNvPr id="36867" name="Picture 3" descr="biosecurity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6096000" cy="4572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446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Confinement Barns</a:t>
            </a:r>
            <a:endParaRPr lang="en-US" sz="3000" dirty="0" smtClean="0"/>
          </a:p>
          <a:p>
            <a:pPr lvl="2"/>
            <a:r>
              <a:rPr lang="en-US" sz="2400" dirty="0" smtClean="0"/>
              <a:t>Warm</a:t>
            </a:r>
          </a:p>
          <a:p>
            <a:pPr lvl="3"/>
            <a:r>
              <a:rPr lang="en-US" sz="2100" dirty="0" smtClean="0"/>
              <a:t>closed, insulated and kept warm. </a:t>
            </a:r>
            <a:endParaRPr lang="en-US" sz="1700" dirty="0" smtClean="0"/>
          </a:p>
          <a:p>
            <a:pPr lvl="4"/>
            <a:r>
              <a:rPr lang="en-US" dirty="0" smtClean="0"/>
              <a:t>Most expensive type of facility </a:t>
            </a:r>
            <a:endParaRPr lang="en-US" sz="1700" dirty="0" smtClean="0"/>
          </a:p>
          <a:p>
            <a:pPr lvl="4"/>
            <a:r>
              <a:rPr lang="en-US" dirty="0" smtClean="0"/>
              <a:t>Used in colder climates </a:t>
            </a:r>
            <a:endParaRPr lang="en-US" sz="1700" dirty="0" smtClean="0"/>
          </a:p>
          <a:p>
            <a:pPr lvl="4"/>
            <a:r>
              <a:rPr lang="en-US" dirty="0" smtClean="0"/>
              <a:t>Can use solid bedded, slotted or solid flushing floor systems </a:t>
            </a:r>
            <a:endParaRPr lang="en-US" sz="17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32901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30723" name="Picture 3" descr="MVC-02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5638800" cy="42291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421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31747" name="Picture 3" descr="MVC-021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5410200" cy="4057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8378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Poultry Housing and Equipment</a:t>
            </a:r>
          </a:p>
        </p:txBody>
      </p:sp>
      <p:pic>
        <p:nvPicPr>
          <p:cNvPr id="32775" name="Picture 7" descr="MVC-013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28800"/>
            <a:ext cx="6019800" cy="4514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44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Confined </a:t>
            </a:r>
            <a:r>
              <a:rPr lang="en-US" dirty="0"/>
              <a:t>Animal Feeding Operations (CAFO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describe operations that raise large numbers of animals in a confined </a:t>
            </a:r>
            <a:r>
              <a:rPr lang="en-US" dirty="0" smtClean="0"/>
              <a:t>setting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7321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It </a:t>
            </a:r>
            <a:r>
              <a:rPr lang="en-US" dirty="0"/>
              <a:t>is a violation of state law for waste to reach surface </a:t>
            </a:r>
            <a:r>
              <a:rPr lang="en-US" dirty="0" smtClean="0"/>
              <a:t>water</a:t>
            </a:r>
            <a:endParaRPr lang="en-US" sz="2800" dirty="0"/>
          </a:p>
          <a:p>
            <a:pPr lvl="1"/>
            <a:r>
              <a:rPr lang="en-US" dirty="0"/>
              <a:t>A $10,000 per day penalty may be assessed if there is a man-made conveyance such as a pipe or a ditch to route waste away from a holding pit or lagoon even if no waste is actually </a:t>
            </a:r>
            <a:r>
              <a:rPr lang="en-US" dirty="0" smtClean="0"/>
              <a:t>discharged</a:t>
            </a:r>
            <a:endParaRPr lang="en-US" sz="2200" dirty="0"/>
          </a:p>
          <a:p>
            <a:pPr lvl="0"/>
            <a:r>
              <a:rPr lang="en-US" dirty="0"/>
              <a:t>It is against the law for anyone to cause a water quality standard </a:t>
            </a:r>
            <a:r>
              <a:rPr lang="en-US" dirty="0" smtClean="0"/>
              <a:t>violation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781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Senate </a:t>
            </a:r>
            <a:r>
              <a:rPr lang="en-US" dirty="0"/>
              <a:t>Bill </a:t>
            </a:r>
            <a:r>
              <a:rPr lang="en-US" dirty="0" smtClean="0"/>
              <a:t>1217</a:t>
            </a:r>
          </a:p>
          <a:p>
            <a:pPr lvl="1"/>
            <a:r>
              <a:rPr lang="en-US" dirty="0" smtClean="0"/>
              <a:t>mandates </a:t>
            </a:r>
            <a:r>
              <a:rPr lang="en-US" dirty="0"/>
              <a:t>the number of animals that require a waste management plan and </a:t>
            </a:r>
            <a:r>
              <a:rPr lang="en-US" dirty="0" smtClean="0"/>
              <a:t>permit</a:t>
            </a:r>
            <a:endParaRPr lang="en-US" sz="2200" dirty="0"/>
          </a:p>
          <a:p>
            <a:pPr lvl="2"/>
            <a:r>
              <a:rPr lang="en-US" sz="2500" dirty="0" smtClean="0"/>
              <a:t>250 </a:t>
            </a:r>
            <a:r>
              <a:rPr lang="en-US" sz="2500" dirty="0"/>
              <a:t>or more </a:t>
            </a:r>
            <a:r>
              <a:rPr lang="en-US" sz="2500" dirty="0" smtClean="0"/>
              <a:t>swine</a:t>
            </a:r>
            <a:endParaRPr lang="en-US" sz="2100" dirty="0"/>
          </a:p>
          <a:p>
            <a:pPr lvl="2"/>
            <a:r>
              <a:rPr lang="en-US" sz="2500" dirty="0"/>
              <a:t>100 or more confined </a:t>
            </a:r>
            <a:r>
              <a:rPr lang="en-US" sz="2500" dirty="0" smtClean="0"/>
              <a:t>cattle</a:t>
            </a:r>
            <a:endParaRPr lang="en-US" sz="2100" dirty="0"/>
          </a:p>
          <a:p>
            <a:pPr lvl="2"/>
            <a:r>
              <a:rPr lang="en-US" sz="2500" dirty="0"/>
              <a:t>75 or more </a:t>
            </a:r>
            <a:r>
              <a:rPr lang="en-US" sz="2500" dirty="0" smtClean="0"/>
              <a:t>horses</a:t>
            </a:r>
            <a:endParaRPr lang="en-US" sz="2100" dirty="0"/>
          </a:p>
          <a:p>
            <a:pPr lvl="2"/>
            <a:r>
              <a:rPr lang="en-US" sz="2500" dirty="0"/>
              <a:t>1,000 or more </a:t>
            </a:r>
            <a:r>
              <a:rPr lang="en-US" sz="2500" dirty="0" smtClean="0"/>
              <a:t>sheep</a:t>
            </a:r>
            <a:endParaRPr lang="en-US" sz="2100" dirty="0"/>
          </a:p>
          <a:p>
            <a:pPr lvl="2"/>
            <a:r>
              <a:rPr lang="en-US" sz="2500" dirty="0"/>
              <a:t>30,000 or more confined </a:t>
            </a:r>
            <a:r>
              <a:rPr lang="en-US" sz="2500" dirty="0" smtClean="0"/>
              <a:t>poultry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3001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Animal </a:t>
            </a:r>
            <a:r>
              <a:rPr lang="en-US" dirty="0"/>
              <a:t>waste management system operators must be certified.</a:t>
            </a:r>
            <a:endParaRPr lang="en-US" sz="2800" dirty="0"/>
          </a:p>
          <a:p>
            <a:pPr lvl="0"/>
            <a:r>
              <a:rPr lang="en-US" dirty="0"/>
              <a:t>In addition to state regulations, local county and city regulations such as zoning and facility locations also apply.</a:t>
            </a:r>
            <a:endParaRPr lang="en-US" sz="2800" dirty="0"/>
          </a:p>
          <a:p>
            <a:pPr lvl="0"/>
            <a:r>
              <a:rPr lang="en-US" dirty="0"/>
              <a:t>In addition to fines and lawsuits brought by governmental agencies, third-party lawsuits can be bought by individuals or organizations against livestock and poultry operations.</a:t>
            </a:r>
            <a:endParaRPr lang="en-US" sz="2800" dirty="0"/>
          </a:p>
          <a:p>
            <a:pPr lvl="0"/>
            <a:r>
              <a:rPr lang="en-US" dirty="0"/>
              <a:t>It is easier to prevent animal waste problems than to correct them</a:t>
            </a:r>
            <a:r>
              <a:rPr lang="en-US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9136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</a:t>
            </a:r>
            <a:r>
              <a:rPr lang="en-US" dirty="0"/>
              <a:t>of Waste Management Systems </a:t>
            </a:r>
            <a:endParaRPr lang="en-US" sz="2800" dirty="0"/>
          </a:p>
          <a:p>
            <a:pPr lvl="1"/>
            <a:r>
              <a:rPr lang="en-US" sz="2800" dirty="0"/>
              <a:t>Type A Systems- primarily rely on anaerobic lagoon and soil/plant systems for the treatment of animal wastes with low fiber such as swine and poultry.</a:t>
            </a:r>
            <a:endParaRPr lang="en-US" sz="2400" dirty="0"/>
          </a:p>
          <a:p>
            <a:pPr lvl="1"/>
            <a:r>
              <a:rPr lang="en-US" sz="2800" dirty="0"/>
              <a:t>Type B Systems- primarily rely on soil/plant systems for the treatment of animal waste with high-fiber such as cattle, horses, and sheep</a:t>
            </a:r>
            <a:r>
              <a:rPr lang="en-US" sz="28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55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Components </a:t>
            </a:r>
            <a:r>
              <a:rPr lang="en-US" dirty="0"/>
              <a:t>of a North Carolina Animal Waste Management Plan</a:t>
            </a:r>
            <a:endParaRPr lang="en-US" sz="2800" dirty="0"/>
          </a:p>
          <a:p>
            <a:pPr marL="925830" lvl="1" indent="-514350"/>
            <a:r>
              <a:rPr lang="en-US" sz="2800" dirty="0"/>
              <a:t>Odor </a:t>
            </a:r>
            <a:r>
              <a:rPr lang="en-US" sz="2800" dirty="0" smtClean="0"/>
              <a:t>Control</a:t>
            </a:r>
          </a:p>
          <a:p>
            <a:pPr marL="1108710" lvl="2" indent="-514350"/>
            <a:r>
              <a:rPr lang="en-US" sz="2500" dirty="0" smtClean="0"/>
              <a:t>from </a:t>
            </a:r>
            <a:r>
              <a:rPr lang="en-US" sz="2500" dirty="0"/>
              <a:t>decomposing manure, feed, and carcasses</a:t>
            </a:r>
            <a:endParaRPr lang="en-US" sz="2100" dirty="0"/>
          </a:p>
          <a:p>
            <a:pPr marL="925830" lvl="1" indent="-514350"/>
            <a:r>
              <a:rPr lang="en-US" sz="2800" dirty="0"/>
              <a:t>Insect </a:t>
            </a:r>
            <a:r>
              <a:rPr lang="en-US" sz="2800" dirty="0" smtClean="0"/>
              <a:t>Control</a:t>
            </a:r>
          </a:p>
          <a:p>
            <a:pPr marL="1108710" lvl="2" indent="-514350"/>
            <a:r>
              <a:rPr lang="en-US" sz="2500" dirty="0" smtClean="0"/>
              <a:t>eliminates </a:t>
            </a:r>
            <a:r>
              <a:rPr lang="en-US" sz="2500" dirty="0"/>
              <a:t>or reduces causes of insects and uses approved materials to control.</a:t>
            </a:r>
            <a:endParaRPr lang="en-US" sz="2100" dirty="0"/>
          </a:p>
          <a:p>
            <a:pPr marL="925830" lvl="1" indent="-514350"/>
            <a:r>
              <a:rPr lang="en-US" sz="2800" dirty="0"/>
              <a:t>Animal </a:t>
            </a:r>
            <a:r>
              <a:rPr lang="en-US" sz="2800" dirty="0" smtClean="0"/>
              <a:t>Mortality</a:t>
            </a:r>
          </a:p>
          <a:p>
            <a:pPr marL="1108710" lvl="2" indent="-514350"/>
            <a:r>
              <a:rPr lang="en-US" sz="2500" dirty="0" smtClean="0"/>
              <a:t>approved </a:t>
            </a:r>
            <a:r>
              <a:rPr lang="en-US" sz="2500" dirty="0"/>
              <a:t>methods to quickly dispose of dead animals.</a:t>
            </a:r>
            <a:endParaRPr lang="en-US" sz="2100" dirty="0"/>
          </a:p>
          <a:p>
            <a:pPr marL="925830" lvl="1" indent="-514350"/>
            <a:r>
              <a:rPr lang="en-US" sz="2800" dirty="0"/>
              <a:t>Riparian </a:t>
            </a:r>
            <a:r>
              <a:rPr lang="en-US" sz="2800" dirty="0" smtClean="0"/>
              <a:t>Buffers</a:t>
            </a:r>
          </a:p>
          <a:p>
            <a:pPr marL="1108710" lvl="2" indent="-514350"/>
            <a:r>
              <a:rPr lang="en-US" sz="2500" dirty="0" smtClean="0"/>
              <a:t>vegetative </a:t>
            </a:r>
            <a:r>
              <a:rPr lang="en-US" sz="2500" dirty="0"/>
              <a:t>buffers.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0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Components </a:t>
            </a:r>
            <a:r>
              <a:rPr lang="en-US" dirty="0"/>
              <a:t>of a North Carolina Animal Waste Management Plan</a:t>
            </a:r>
            <a:endParaRPr lang="en-US" sz="2800" dirty="0"/>
          </a:p>
          <a:p>
            <a:pPr marL="925830" lvl="1" indent="-514350"/>
            <a:r>
              <a:rPr lang="en-US" sz="2800" dirty="0" smtClean="0"/>
              <a:t>Waste </a:t>
            </a:r>
            <a:r>
              <a:rPr lang="en-US" sz="2800" dirty="0"/>
              <a:t>and Soil </a:t>
            </a:r>
            <a:r>
              <a:rPr lang="en-US" sz="2800" dirty="0" smtClean="0"/>
              <a:t>Testing</a:t>
            </a:r>
          </a:p>
          <a:p>
            <a:pPr marL="1108710" lvl="2" indent="-514350"/>
            <a:r>
              <a:rPr lang="en-US" sz="2500" dirty="0" smtClean="0"/>
              <a:t>both </a:t>
            </a:r>
            <a:r>
              <a:rPr lang="en-US" sz="2500" dirty="0"/>
              <a:t>the animal waste and the soil on which it is applied must be tested.</a:t>
            </a:r>
            <a:endParaRPr lang="en-US" sz="2100" dirty="0"/>
          </a:p>
          <a:p>
            <a:pPr marL="925830" lvl="1" indent="-514350"/>
            <a:r>
              <a:rPr lang="en-US" sz="2800" dirty="0"/>
              <a:t>Record </a:t>
            </a:r>
            <a:r>
              <a:rPr lang="en-US" sz="2800" dirty="0" smtClean="0"/>
              <a:t>Keeping</a:t>
            </a:r>
          </a:p>
          <a:p>
            <a:pPr marL="1108710" lvl="2" indent="-514350"/>
            <a:r>
              <a:rPr lang="en-US" sz="2500" dirty="0" smtClean="0"/>
              <a:t>must </a:t>
            </a:r>
            <a:r>
              <a:rPr lang="en-US" sz="2500" dirty="0"/>
              <a:t>be done to include soil and waste analysis reports as well as land application dates and rates for each application site.</a:t>
            </a:r>
            <a:endParaRPr lang="en-US" sz="2100" dirty="0"/>
          </a:p>
          <a:p>
            <a:pPr marL="925830" lvl="1" indent="-514350"/>
            <a:r>
              <a:rPr lang="en-US" sz="2800" dirty="0"/>
              <a:t>Waste Application </a:t>
            </a:r>
            <a:r>
              <a:rPr lang="en-US" sz="2800" dirty="0" smtClean="0"/>
              <a:t>Rates</a:t>
            </a:r>
          </a:p>
          <a:p>
            <a:pPr marL="1108710" lvl="2" indent="-514350"/>
            <a:r>
              <a:rPr lang="en-US" sz="2500" dirty="0" smtClean="0"/>
              <a:t>follow </a:t>
            </a:r>
            <a:r>
              <a:rPr lang="en-US" sz="2500" dirty="0"/>
              <a:t>the waste utilization plan.</a:t>
            </a:r>
            <a:endParaRPr lang="en-US" sz="2100" dirty="0"/>
          </a:p>
          <a:p>
            <a:pPr marL="925830" lvl="1" indent="-514350"/>
            <a:r>
              <a:rPr lang="en-US" sz="2800" dirty="0"/>
              <a:t>Emergency </a:t>
            </a:r>
            <a:r>
              <a:rPr lang="en-US" sz="2800" dirty="0" smtClean="0"/>
              <a:t>Management</a:t>
            </a:r>
          </a:p>
          <a:p>
            <a:pPr marL="1108710" lvl="2" indent="-514350"/>
            <a:r>
              <a:rPr lang="en-US" sz="2500" dirty="0" smtClean="0"/>
              <a:t>plan </a:t>
            </a:r>
            <a:r>
              <a:rPr lang="en-US" sz="2500" dirty="0"/>
              <a:t>to manage disasters from flood, fire, disease, etc. </a:t>
            </a:r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60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Open Feedlot</a:t>
            </a:r>
          </a:p>
          <a:p>
            <a:pPr lvl="2"/>
            <a:r>
              <a:rPr lang="en-US" sz="2500" dirty="0" smtClean="0"/>
              <a:t>no buildings, just windbreak fences and sunshades to protect from wind, snow, and sun</a:t>
            </a:r>
            <a:endParaRPr lang="en-US" sz="2100" dirty="0" smtClean="0"/>
          </a:p>
          <a:p>
            <a:pPr lvl="3"/>
            <a:r>
              <a:rPr lang="en-US" sz="2100" dirty="0" smtClean="0"/>
              <a:t>Unpaved floors</a:t>
            </a:r>
          </a:p>
          <a:p>
            <a:pPr lvl="4"/>
            <a:r>
              <a:rPr lang="en-US" dirty="0" smtClean="0"/>
              <a:t>some concrete around feeding and watering stations </a:t>
            </a:r>
            <a:endParaRPr lang="en-US" sz="1600" dirty="0" smtClean="0"/>
          </a:p>
          <a:p>
            <a:pPr lvl="3"/>
            <a:r>
              <a:rPr lang="en-US" sz="2100" dirty="0" smtClean="0"/>
              <a:t>Requires more land area </a:t>
            </a:r>
            <a:endParaRPr lang="en-US" sz="1700" dirty="0" smtClean="0"/>
          </a:p>
          <a:p>
            <a:pPr lvl="3"/>
            <a:r>
              <a:rPr lang="en-US" sz="2100" dirty="0" smtClean="0"/>
              <a:t>Floors are typically dirt, therefore drainage and runoff controls are important </a:t>
            </a:r>
            <a:endParaRPr lang="en-US" sz="1700" dirty="0" smtClean="0"/>
          </a:p>
          <a:p>
            <a:pPr lvl="4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24748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Components </a:t>
            </a:r>
            <a:r>
              <a:rPr lang="en-US" dirty="0"/>
              <a:t>of a Waste Utilization Plan</a:t>
            </a:r>
            <a:endParaRPr lang="en-US" sz="2800" dirty="0"/>
          </a:p>
          <a:p>
            <a:pPr lvl="1"/>
            <a:r>
              <a:rPr lang="en-US" sz="2800" dirty="0"/>
              <a:t>Source of </a:t>
            </a:r>
            <a:r>
              <a:rPr lang="en-US" sz="2800" dirty="0" smtClean="0"/>
              <a:t>nutrients</a:t>
            </a:r>
            <a:endParaRPr lang="en-US" sz="2400" dirty="0"/>
          </a:p>
          <a:p>
            <a:pPr lvl="1"/>
            <a:r>
              <a:rPr lang="en-US" sz="2800" dirty="0"/>
              <a:t>Amount of </a:t>
            </a:r>
            <a:r>
              <a:rPr lang="en-US" sz="2800" dirty="0" smtClean="0"/>
              <a:t>nutrients</a:t>
            </a:r>
            <a:endParaRPr lang="en-US" sz="2400" dirty="0"/>
          </a:p>
          <a:p>
            <a:pPr lvl="1"/>
            <a:r>
              <a:rPr lang="en-US" sz="2800" dirty="0"/>
              <a:t>Placement of </a:t>
            </a:r>
            <a:r>
              <a:rPr lang="en-US" sz="2800" dirty="0" smtClean="0"/>
              <a:t>nutrients</a:t>
            </a:r>
            <a:endParaRPr lang="en-US" sz="2400" dirty="0"/>
          </a:p>
          <a:p>
            <a:pPr lvl="1"/>
            <a:r>
              <a:rPr lang="en-US" sz="2800" dirty="0"/>
              <a:t>Timing of nutrient </a:t>
            </a:r>
            <a:r>
              <a:rPr lang="en-US" sz="2800" dirty="0" smtClean="0"/>
              <a:t>applications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8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Best </a:t>
            </a:r>
            <a:r>
              <a:rPr lang="en-US" dirty="0"/>
              <a:t>Management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methods </a:t>
            </a:r>
            <a:r>
              <a:rPr lang="en-US" dirty="0"/>
              <a:t>that reduce the loss of nutrients thereby reducing the potential for negative environmental impact. Examples:</a:t>
            </a:r>
            <a:endParaRPr lang="en-US" sz="2200" dirty="0"/>
          </a:p>
          <a:p>
            <a:pPr lvl="2"/>
            <a:r>
              <a:rPr lang="en-US" sz="2500" dirty="0" smtClean="0"/>
              <a:t>Buffers</a:t>
            </a:r>
          </a:p>
          <a:p>
            <a:pPr lvl="3"/>
            <a:r>
              <a:rPr lang="en-US" sz="2200" dirty="0" smtClean="0"/>
              <a:t>distances </a:t>
            </a:r>
            <a:r>
              <a:rPr lang="en-US" sz="2200" dirty="0"/>
              <a:t>from streams, homes, or property </a:t>
            </a:r>
            <a:r>
              <a:rPr lang="en-US" sz="2200" dirty="0" smtClean="0"/>
              <a:t>lines</a:t>
            </a:r>
            <a:endParaRPr lang="en-US" sz="1800" dirty="0"/>
          </a:p>
          <a:p>
            <a:pPr lvl="2"/>
            <a:r>
              <a:rPr lang="en-US" sz="2500" dirty="0"/>
              <a:t>Grassed </a:t>
            </a:r>
            <a:r>
              <a:rPr lang="en-US" sz="2500" dirty="0" smtClean="0"/>
              <a:t>Waterways</a:t>
            </a:r>
          </a:p>
          <a:p>
            <a:pPr lvl="3"/>
            <a:r>
              <a:rPr lang="en-US" sz="2200" dirty="0" smtClean="0"/>
              <a:t>natural </a:t>
            </a:r>
            <a:r>
              <a:rPr lang="en-US" sz="2200" dirty="0"/>
              <a:t>or constructed water </a:t>
            </a:r>
            <a:r>
              <a:rPr lang="en-US" sz="2200" dirty="0" smtClean="0"/>
              <a:t>runoff</a:t>
            </a:r>
          </a:p>
          <a:p>
            <a:pPr lvl="3"/>
            <a:r>
              <a:rPr lang="en-US" sz="2200" dirty="0" smtClean="0"/>
              <a:t>helps </a:t>
            </a:r>
            <a:r>
              <a:rPr lang="en-US" sz="2200" dirty="0"/>
              <a:t>control </a:t>
            </a:r>
            <a:r>
              <a:rPr lang="en-US" sz="2200" dirty="0" smtClean="0"/>
              <a:t>erosion </a:t>
            </a:r>
            <a:endParaRPr lang="en-US" sz="1800" dirty="0"/>
          </a:p>
          <a:p>
            <a:pPr lvl="2"/>
            <a:r>
              <a:rPr lang="en-US" sz="2500" dirty="0"/>
              <a:t>Conservation </a:t>
            </a:r>
            <a:r>
              <a:rPr lang="en-US" sz="2500" dirty="0" smtClean="0"/>
              <a:t>Tillage</a:t>
            </a:r>
          </a:p>
          <a:p>
            <a:pPr lvl="3"/>
            <a:r>
              <a:rPr lang="en-US" sz="2200" dirty="0" smtClean="0"/>
              <a:t>using </a:t>
            </a:r>
            <a:r>
              <a:rPr lang="en-US" sz="2200" dirty="0"/>
              <a:t>a no till drill so soil surface is not </a:t>
            </a:r>
            <a:r>
              <a:rPr lang="en-US" sz="2200" dirty="0" smtClean="0"/>
              <a:t>disturbed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4295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Waste Management </a:t>
            </a:r>
            <a:r>
              <a:rPr lang="en-US" dirty="0" smtClean="0"/>
              <a:t>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Best </a:t>
            </a:r>
            <a:r>
              <a:rPr lang="en-US" dirty="0"/>
              <a:t>Management </a:t>
            </a:r>
            <a:r>
              <a:rPr lang="en-US" dirty="0" smtClean="0"/>
              <a:t>Practices</a:t>
            </a:r>
          </a:p>
          <a:p>
            <a:pPr lvl="2"/>
            <a:r>
              <a:rPr lang="en-US" sz="2500" dirty="0" smtClean="0"/>
              <a:t>Strip Cropping</a:t>
            </a:r>
          </a:p>
          <a:p>
            <a:pPr lvl="3"/>
            <a:r>
              <a:rPr lang="en-US" sz="2200" dirty="0" smtClean="0"/>
              <a:t>growing </a:t>
            </a:r>
            <a:r>
              <a:rPr lang="en-US" sz="2200" dirty="0"/>
              <a:t>alternating crops in strips that follow the contour of the </a:t>
            </a:r>
            <a:r>
              <a:rPr lang="en-US" sz="2200" dirty="0" smtClean="0"/>
              <a:t>land </a:t>
            </a:r>
            <a:endParaRPr lang="en-US" sz="1800" dirty="0"/>
          </a:p>
          <a:p>
            <a:pPr lvl="2"/>
            <a:r>
              <a:rPr lang="en-US" sz="2500" dirty="0"/>
              <a:t>Contour </a:t>
            </a:r>
            <a:r>
              <a:rPr lang="en-US" sz="2500" dirty="0" smtClean="0"/>
              <a:t>Planting</a:t>
            </a:r>
          </a:p>
          <a:p>
            <a:pPr lvl="3"/>
            <a:r>
              <a:rPr lang="en-US" sz="2200" dirty="0" smtClean="0"/>
              <a:t>planting </a:t>
            </a:r>
            <a:r>
              <a:rPr lang="en-US" sz="2200" dirty="0"/>
              <a:t>across a slope while following the contour of the </a:t>
            </a:r>
            <a:r>
              <a:rPr lang="en-US" sz="2200" dirty="0" smtClean="0"/>
              <a:t>land</a:t>
            </a:r>
            <a:endParaRPr lang="en-US" sz="1800" dirty="0"/>
          </a:p>
          <a:p>
            <a:pPr lvl="2"/>
            <a:r>
              <a:rPr lang="en-US" sz="2500" dirty="0"/>
              <a:t>Crop Residue </a:t>
            </a:r>
            <a:r>
              <a:rPr lang="en-US" sz="2500" dirty="0" smtClean="0"/>
              <a:t>Management</a:t>
            </a:r>
          </a:p>
          <a:p>
            <a:pPr lvl="3"/>
            <a:r>
              <a:rPr lang="en-US" sz="2200" dirty="0" smtClean="0"/>
              <a:t>any </a:t>
            </a:r>
            <a:r>
              <a:rPr lang="en-US" sz="2200" dirty="0"/>
              <a:t>tillage method that leaves crop residue</a:t>
            </a:r>
            <a:r>
              <a:rPr lang="en-US" sz="2200" dirty="0" smtClean="0"/>
              <a:t>.</a:t>
            </a:r>
            <a:endParaRPr lang="en-US" sz="1800" dirty="0"/>
          </a:p>
          <a:p>
            <a:pPr lvl="2"/>
            <a:r>
              <a:rPr lang="en-US" sz="2500" dirty="0"/>
              <a:t>Coastal </a:t>
            </a:r>
            <a:r>
              <a:rPr lang="en-US" sz="2500" dirty="0" smtClean="0"/>
              <a:t>Bermuda grass</a:t>
            </a:r>
          </a:p>
          <a:p>
            <a:pPr lvl="3"/>
            <a:r>
              <a:rPr lang="en-US" sz="2200" dirty="0" smtClean="0"/>
              <a:t>removes </a:t>
            </a:r>
            <a:r>
              <a:rPr lang="en-US" sz="2200" dirty="0"/>
              <a:t>high amounts of nutrients from the soil as well as controls </a:t>
            </a:r>
            <a:r>
              <a:rPr lang="en-US" sz="2200" dirty="0" smtClean="0"/>
              <a:t>erosion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43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Feedlot</a:t>
            </a:r>
            <a:endParaRPr lang="en-US" dirty="0"/>
          </a:p>
        </p:txBody>
      </p:sp>
      <p:pic>
        <p:nvPicPr>
          <p:cNvPr id="1026" name="Picture 2" descr="This feedlot has more than 1,000 animal units and is required to capture all manur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096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6248400"/>
            <a:ext cx="8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white"/>
                </a:solidFill>
              </a:rPr>
              <a:t>Courtesy: http://www.extension.iastate.edu/pages/communications/epc/Fall04/feedlots.html</a:t>
            </a:r>
          </a:p>
        </p:txBody>
      </p:sp>
    </p:spTree>
    <p:extLst>
      <p:ext uri="{BB962C8B-B14F-4D97-AF65-F5344CB8AC3E}">
        <p14:creationId xmlns:p14="http://schemas.microsoft.com/office/powerpoint/2010/main" xmlns="" val="99221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of Housing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Open Barn and Feedlot</a:t>
            </a:r>
          </a:p>
          <a:p>
            <a:pPr lvl="2"/>
            <a:r>
              <a:rPr lang="en-US" sz="2500" dirty="0" smtClean="0"/>
              <a:t>open front barn and feedlot. </a:t>
            </a:r>
            <a:endParaRPr lang="en-US" sz="2100" dirty="0" smtClean="0"/>
          </a:p>
          <a:p>
            <a:pPr lvl="3"/>
            <a:r>
              <a:rPr lang="en-US" sz="2100" dirty="0" smtClean="0"/>
              <a:t>Provides protection from environmental elements </a:t>
            </a:r>
            <a:endParaRPr lang="en-US" sz="1700" dirty="0" smtClean="0"/>
          </a:p>
          <a:p>
            <a:pPr lvl="4"/>
            <a:r>
              <a:rPr lang="en-US" dirty="0" smtClean="0"/>
              <a:t>Midwestern part of US </a:t>
            </a:r>
            <a:endParaRPr lang="en-US" sz="1600" dirty="0" smtClean="0"/>
          </a:p>
          <a:p>
            <a:pPr lvl="3"/>
            <a:r>
              <a:rPr lang="en-US" sz="2100" dirty="0" smtClean="0"/>
              <a:t>Unpaved floors</a:t>
            </a:r>
          </a:p>
          <a:p>
            <a:pPr lvl="4"/>
            <a:r>
              <a:rPr lang="en-US" dirty="0" smtClean="0"/>
              <a:t>some concrete around feeding and watering stations</a:t>
            </a:r>
            <a:endParaRPr lang="en-US" sz="1600" dirty="0" smtClean="0"/>
          </a:p>
          <a:p>
            <a:pPr lvl="1"/>
            <a:r>
              <a:rPr lang="en-US" sz="2800" dirty="0" smtClean="0"/>
              <a:t>Feeding Barn and Lot</a:t>
            </a:r>
          </a:p>
          <a:p>
            <a:pPr lvl="2"/>
            <a:r>
              <a:rPr lang="en-US" sz="2500" dirty="0" smtClean="0"/>
              <a:t>same system as open barn and feedlot except feed bunks are located in the barn</a:t>
            </a:r>
            <a:endParaRPr lang="en-US" sz="2100" dirty="0" smtClean="0"/>
          </a:p>
          <a:p>
            <a:pPr lvl="4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965087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2144</Words>
  <Application>Microsoft Office PowerPoint</Application>
  <PresentationFormat>On-screen Show (4:3)</PresentationFormat>
  <Paragraphs>369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Office Theme</vt:lpstr>
      <vt:lpstr>Foundry</vt:lpstr>
      <vt:lpstr>Unit C: Animal Management</vt:lpstr>
      <vt:lpstr>Objective 5.01</vt:lpstr>
      <vt:lpstr>Beef Housing and Facilities</vt:lpstr>
      <vt:lpstr>Types of Housing</vt:lpstr>
      <vt:lpstr>Cold Confinement</vt:lpstr>
      <vt:lpstr>Types of Housing</vt:lpstr>
      <vt:lpstr>Types of Housing</vt:lpstr>
      <vt:lpstr>Open Feedlot</vt:lpstr>
      <vt:lpstr>Types of Housing</vt:lpstr>
      <vt:lpstr>Types of Housing</vt:lpstr>
      <vt:lpstr>Strip Grazing</vt:lpstr>
      <vt:lpstr>Beef Operation Considerations</vt:lpstr>
      <vt:lpstr>Beef Operation Considerations</vt:lpstr>
      <vt:lpstr>Beef Operation Considerations</vt:lpstr>
      <vt:lpstr>Beef Operation Considerations</vt:lpstr>
      <vt:lpstr>Beef Cattle Equipment</vt:lpstr>
      <vt:lpstr>Beef Cattle Equipment</vt:lpstr>
      <vt:lpstr>Corrals</vt:lpstr>
      <vt:lpstr>Beef Cattle Equipment</vt:lpstr>
      <vt:lpstr>Dairy Housing and Facilities</vt:lpstr>
      <vt:lpstr>Dairy Housing and Facilities</vt:lpstr>
      <vt:lpstr>Dairy Housing and Facilities</vt:lpstr>
      <vt:lpstr>Dairy Housing and Facilities</vt:lpstr>
      <vt:lpstr>Dairy Housing and Facilities</vt:lpstr>
      <vt:lpstr>Dairy Housing and Facilities</vt:lpstr>
      <vt:lpstr>Dairy Housing and Facilities</vt:lpstr>
      <vt:lpstr>Dairy Housing and Facilities</vt:lpstr>
      <vt:lpstr>Swine Housing and Facilities</vt:lpstr>
      <vt:lpstr>Swine Housing and Facilities</vt:lpstr>
      <vt:lpstr>Swine Housing and Facilities</vt:lpstr>
      <vt:lpstr>Slide 31</vt:lpstr>
      <vt:lpstr>Swine Housing and Facilities</vt:lpstr>
      <vt:lpstr>Swine Housing and Facilities</vt:lpstr>
      <vt:lpstr>Swine Housing and Facilities</vt:lpstr>
      <vt:lpstr>Slide 35</vt:lpstr>
      <vt:lpstr>Swine Housing and Facilities</vt:lpstr>
      <vt:lpstr>Slide 37</vt:lpstr>
      <vt:lpstr>Swine Housing and Facilities</vt:lpstr>
      <vt:lpstr>Swine Housing and Facilities</vt:lpstr>
      <vt:lpstr>Swine Housing and Facilities</vt:lpstr>
      <vt:lpstr>Poultry Housing and Facilities </vt:lpstr>
      <vt:lpstr>Poultry Housing and Facilities </vt:lpstr>
      <vt:lpstr>Poultry Housing and Facilities </vt:lpstr>
      <vt:lpstr>Poultry Housing and Facilities </vt:lpstr>
      <vt:lpstr>Poultry Housing and Facilities </vt:lpstr>
      <vt:lpstr>Range or Outside Structures</vt:lpstr>
      <vt:lpstr>Egg Hatcheries</vt:lpstr>
      <vt:lpstr>Poultry Operation Considerations</vt:lpstr>
      <vt:lpstr>Poultry Operation Considerations</vt:lpstr>
      <vt:lpstr>Poultry Equipment</vt:lpstr>
      <vt:lpstr>Brooder</vt:lpstr>
      <vt:lpstr>Poultry Equipment</vt:lpstr>
      <vt:lpstr>Poultry Housing and Equipment</vt:lpstr>
      <vt:lpstr>Poultry Housing and Equipment</vt:lpstr>
      <vt:lpstr>Poultry Housing and Equipment</vt:lpstr>
      <vt:lpstr>Poultry Housing and Equipment</vt:lpstr>
      <vt:lpstr>Poultry Housing and Equipment</vt:lpstr>
      <vt:lpstr>Poultry Housing and Equipment</vt:lpstr>
      <vt:lpstr>Poultry Housing Bio-security</vt:lpstr>
      <vt:lpstr>Poultry Housing and Equipment</vt:lpstr>
      <vt:lpstr>Poultry Housing and Equipment</vt:lpstr>
      <vt:lpstr>Poultry Housing and Equipment</vt:lpstr>
      <vt:lpstr>Animal Waste Management Regulations</vt:lpstr>
      <vt:lpstr>Animal Waste Management Regulations</vt:lpstr>
      <vt:lpstr>Animal Waste Management Regulations</vt:lpstr>
      <vt:lpstr>Animal Waste Management Regulations</vt:lpstr>
      <vt:lpstr>Animal Waste Management Regulations</vt:lpstr>
      <vt:lpstr>Animal Waste Management Regulations</vt:lpstr>
      <vt:lpstr>Animal Waste Management Regulations</vt:lpstr>
      <vt:lpstr>Animal Waste Management Regulations</vt:lpstr>
      <vt:lpstr>Animal Waste Management Regulations</vt:lpstr>
      <vt:lpstr>Animal Waste Management Regulations</vt:lpstr>
    </vt:vector>
  </TitlesOfParts>
  <Company>WCSD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C: Animal Management</dc:title>
  <dc:creator>Matthew Greene</dc:creator>
  <cp:lastModifiedBy>greenema</cp:lastModifiedBy>
  <cp:revision>3</cp:revision>
  <dcterms:created xsi:type="dcterms:W3CDTF">2014-03-17T18:58:40Z</dcterms:created>
  <dcterms:modified xsi:type="dcterms:W3CDTF">2014-03-28T12:18:12Z</dcterms:modified>
</cp:coreProperties>
</file>