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3"/>
  </p:notesMasterIdLst>
  <p:sldIdLst>
    <p:sldId id="403" r:id="rId3"/>
    <p:sldId id="327" r:id="rId4"/>
    <p:sldId id="328" r:id="rId5"/>
    <p:sldId id="329" r:id="rId6"/>
    <p:sldId id="330" r:id="rId7"/>
    <p:sldId id="331" r:id="rId8"/>
    <p:sldId id="332" r:id="rId9"/>
    <p:sldId id="333" r:id="rId10"/>
    <p:sldId id="334" r:id="rId11"/>
    <p:sldId id="335" r:id="rId12"/>
    <p:sldId id="336" r:id="rId13"/>
    <p:sldId id="337" r:id="rId14"/>
    <p:sldId id="338" r:id="rId15"/>
    <p:sldId id="339" r:id="rId16"/>
    <p:sldId id="340" r:id="rId17"/>
    <p:sldId id="341" r:id="rId18"/>
    <p:sldId id="342" r:id="rId19"/>
    <p:sldId id="343" r:id="rId20"/>
    <p:sldId id="344" r:id="rId21"/>
    <p:sldId id="345" r:id="rId22"/>
    <p:sldId id="346" r:id="rId23"/>
    <p:sldId id="347" r:id="rId24"/>
    <p:sldId id="348" r:id="rId25"/>
    <p:sldId id="349" r:id="rId26"/>
    <p:sldId id="350" r:id="rId27"/>
    <p:sldId id="351" r:id="rId28"/>
    <p:sldId id="352" r:id="rId29"/>
    <p:sldId id="353" r:id="rId30"/>
    <p:sldId id="354" r:id="rId31"/>
    <p:sldId id="355" r:id="rId32"/>
    <p:sldId id="356" r:id="rId33"/>
    <p:sldId id="357" r:id="rId34"/>
    <p:sldId id="358" r:id="rId35"/>
    <p:sldId id="359" r:id="rId36"/>
    <p:sldId id="360" r:id="rId37"/>
    <p:sldId id="361" r:id="rId38"/>
    <p:sldId id="362" r:id="rId39"/>
    <p:sldId id="363" r:id="rId40"/>
    <p:sldId id="364" r:id="rId41"/>
    <p:sldId id="365" r:id="rId42"/>
    <p:sldId id="366" r:id="rId43"/>
    <p:sldId id="367" r:id="rId44"/>
    <p:sldId id="368" r:id="rId45"/>
    <p:sldId id="369" r:id="rId46"/>
    <p:sldId id="370" r:id="rId47"/>
    <p:sldId id="371" r:id="rId48"/>
    <p:sldId id="372" r:id="rId49"/>
    <p:sldId id="373" r:id="rId50"/>
    <p:sldId id="374" r:id="rId51"/>
    <p:sldId id="375"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42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F546AA-45A8-445B-B41E-8069D0A134A7}" type="datetimeFigureOut">
              <a:rPr lang="en-US" smtClean="0"/>
              <a:t>3/27/2014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0006BD-9583-4559-AF54-390740FCBF0C}" type="slidenum">
              <a:rPr lang="en-US" smtClean="0"/>
              <a:t>‹#›</a:t>
            </a:fld>
            <a:endParaRPr lang="en-US"/>
          </a:p>
        </p:txBody>
      </p:sp>
    </p:spTree>
    <p:extLst>
      <p:ext uri="{BB962C8B-B14F-4D97-AF65-F5344CB8AC3E}">
        <p14:creationId xmlns:p14="http://schemas.microsoft.com/office/powerpoint/2010/main" val="2531089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1547B55-F025-4156-A0E9-D1058D981492}" type="slidenum">
              <a:rPr lang="en-US" smtClean="0">
                <a:solidFill>
                  <a:prstClr val="black"/>
                </a:solidFill>
              </a:rPr>
              <a:pPr/>
              <a:t>41</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CA8AB1-B1AE-4ABC-A43F-F69D770FF6C2}" type="datetimeFigureOut">
              <a:rPr lang="en-US" smtClean="0"/>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278038-ECAF-4FB4-AD36-C0ACBF9C6478}" type="slidenum">
              <a:rPr lang="en-US" smtClean="0"/>
              <a:t>‹#›</a:t>
            </a:fld>
            <a:endParaRPr lang="en-US"/>
          </a:p>
        </p:txBody>
      </p:sp>
    </p:spTree>
    <p:extLst>
      <p:ext uri="{BB962C8B-B14F-4D97-AF65-F5344CB8AC3E}">
        <p14:creationId xmlns:p14="http://schemas.microsoft.com/office/powerpoint/2010/main" val="2567747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CA8AB1-B1AE-4ABC-A43F-F69D770FF6C2}" type="datetimeFigureOut">
              <a:rPr lang="en-US" smtClean="0"/>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278038-ECAF-4FB4-AD36-C0ACBF9C6478}" type="slidenum">
              <a:rPr lang="en-US" smtClean="0"/>
              <a:t>‹#›</a:t>
            </a:fld>
            <a:endParaRPr lang="en-US"/>
          </a:p>
        </p:txBody>
      </p:sp>
    </p:spTree>
    <p:extLst>
      <p:ext uri="{BB962C8B-B14F-4D97-AF65-F5344CB8AC3E}">
        <p14:creationId xmlns:p14="http://schemas.microsoft.com/office/powerpoint/2010/main" val="3384187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CA8AB1-B1AE-4ABC-A43F-F69D770FF6C2}" type="datetimeFigureOut">
              <a:rPr lang="en-US" smtClean="0"/>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278038-ECAF-4FB4-AD36-C0ACBF9C6478}" type="slidenum">
              <a:rPr lang="en-US" smtClean="0"/>
              <a:t>‹#›</a:t>
            </a:fld>
            <a:endParaRPr lang="en-US"/>
          </a:p>
        </p:txBody>
      </p:sp>
    </p:spTree>
    <p:extLst>
      <p:ext uri="{BB962C8B-B14F-4D97-AF65-F5344CB8AC3E}">
        <p14:creationId xmlns:p14="http://schemas.microsoft.com/office/powerpoint/2010/main" val="1682929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EE711B48-6591-4424-B510-8AFA2BD632CF}" type="datetimeFigureOut">
              <a:rPr lang="en-US" smtClean="0">
                <a:solidFill>
                  <a:srgbClr val="676A55">
                    <a:tint val="60000"/>
                    <a:satMod val="155000"/>
                  </a:srgbClr>
                </a:solidFill>
              </a:rPr>
              <a:pPr/>
              <a:t>3/27/2014</a:t>
            </a:fld>
            <a:endParaRPr lang="en-US">
              <a:solidFill>
                <a:srgbClr val="676A55">
                  <a:tint val="60000"/>
                  <a:satMod val="155000"/>
                </a:srgbClr>
              </a:solidFill>
            </a:endParaRPr>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A4A7992-EB4A-40E1-B894-298E27E22ECC}" type="slidenum">
              <a:rPr lang="en-US" smtClean="0">
                <a:solidFill>
                  <a:srgbClr val="EAEBDE">
                    <a:shade val="90000"/>
                  </a:srgbClr>
                </a:solidFill>
              </a:rPr>
              <a:pPr/>
              <a:t>‹#›</a:t>
            </a:fld>
            <a:endParaRPr lang="en-US">
              <a:solidFill>
                <a:srgbClr val="EAEBDE">
                  <a:shade val="90000"/>
                </a:srgbClr>
              </a:solidFill>
            </a:endParaRPr>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solidFill>
                <a:srgbClr val="676A55">
                  <a:tint val="60000"/>
                  <a:satMod val="155000"/>
                </a:srgbClr>
              </a:solidFill>
            </a:endParaRPr>
          </a:p>
        </p:txBody>
      </p:sp>
    </p:spTree>
    <p:extLst>
      <p:ext uri="{BB962C8B-B14F-4D97-AF65-F5344CB8AC3E}">
        <p14:creationId xmlns:p14="http://schemas.microsoft.com/office/powerpoint/2010/main" val="3206830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711B48-6591-4424-B510-8AFA2BD632CF}" type="datetimeFigureOut">
              <a:rPr lang="en-US" smtClean="0">
                <a:solidFill>
                  <a:srgbClr val="676A55">
                    <a:tint val="60000"/>
                    <a:satMod val="155000"/>
                  </a:srgbClr>
                </a:solidFill>
              </a:rPr>
              <a:pPr/>
              <a:t>3/27/2014</a:t>
            </a:fld>
            <a:endParaRPr lang="en-US">
              <a:solidFill>
                <a:srgbClr val="676A55">
                  <a:tint val="60000"/>
                  <a:satMod val="155000"/>
                </a:srgbClr>
              </a:solidFill>
            </a:endParaRPr>
          </a:p>
        </p:txBody>
      </p:sp>
      <p:sp>
        <p:nvSpPr>
          <p:cNvPr id="5" name="Footer Placeholder 4"/>
          <p:cNvSpPr>
            <a:spLocks noGrp="1"/>
          </p:cNvSpPr>
          <p:nvPr>
            <p:ph type="ftr" sz="quarter" idx="11"/>
          </p:nvPr>
        </p:nvSpPr>
        <p:spPr/>
        <p:txBody>
          <a:bodyPr/>
          <a:lstStyle>
            <a:extLst/>
          </a:lstStyle>
          <a:p>
            <a:endParaRPr lang="en-US">
              <a:solidFill>
                <a:srgbClr val="676A55">
                  <a:tint val="60000"/>
                  <a:satMod val="155000"/>
                </a:srgbClr>
              </a:solidFill>
            </a:endParaRPr>
          </a:p>
        </p:txBody>
      </p:sp>
      <p:sp>
        <p:nvSpPr>
          <p:cNvPr id="6" name="Slide Number Placeholder 5"/>
          <p:cNvSpPr>
            <a:spLocks noGrp="1"/>
          </p:cNvSpPr>
          <p:nvPr>
            <p:ph type="sldNum" sz="quarter" idx="12"/>
          </p:nvPr>
        </p:nvSpPr>
        <p:spPr/>
        <p:txBody>
          <a:bodyPr/>
          <a:lstStyle>
            <a:extLst/>
          </a:lstStyle>
          <a:p>
            <a:fld id="{0A4A7992-EB4A-40E1-B894-298E27E22ECC}" type="slidenum">
              <a:rPr lang="en-US" smtClean="0">
                <a:solidFill>
                  <a:srgbClr val="EAEBDE">
                    <a:shade val="90000"/>
                  </a:srgbClr>
                </a:solidFill>
              </a:rPr>
              <a:pPr/>
              <a:t>‹#›</a:t>
            </a:fld>
            <a:endParaRPr lang="en-US">
              <a:solidFill>
                <a:srgbClr val="EAEBDE">
                  <a:shade val="90000"/>
                </a:srgbClr>
              </a:solidFill>
            </a:endParaRPr>
          </a:p>
        </p:txBody>
      </p:sp>
    </p:spTree>
    <p:extLst>
      <p:ext uri="{BB962C8B-B14F-4D97-AF65-F5344CB8AC3E}">
        <p14:creationId xmlns:p14="http://schemas.microsoft.com/office/powerpoint/2010/main" val="2176460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EE711B48-6591-4424-B510-8AFA2BD632CF}" type="datetimeFigureOut">
              <a:rPr lang="en-US" smtClean="0">
                <a:solidFill>
                  <a:srgbClr val="676A55">
                    <a:tint val="60000"/>
                    <a:satMod val="155000"/>
                  </a:srgbClr>
                </a:solidFill>
              </a:rPr>
              <a:pPr/>
              <a:t>3/27/2014</a:t>
            </a:fld>
            <a:endParaRPr lang="en-US">
              <a:solidFill>
                <a:srgbClr val="676A55">
                  <a:tint val="60000"/>
                  <a:satMod val="155000"/>
                </a:srgbClr>
              </a:solidFill>
            </a:endParaRPr>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A4A7992-EB4A-40E1-B894-298E27E22ECC}" type="slidenum">
              <a:rPr lang="en-US" smtClean="0">
                <a:solidFill>
                  <a:srgbClr val="EAEBDE">
                    <a:shade val="90000"/>
                  </a:srgbClr>
                </a:solidFill>
              </a:rPr>
              <a:pPr/>
              <a:t>‹#›</a:t>
            </a:fld>
            <a:endParaRPr lang="en-US">
              <a:solidFill>
                <a:srgbClr val="EAEBDE">
                  <a:shade val="90000"/>
                </a:srgbClr>
              </a:solidFill>
            </a:endParaRPr>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solidFill>
                <a:srgbClr val="676A55">
                  <a:tint val="60000"/>
                  <a:satMod val="155000"/>
                </a:srgbClr>
              </a:solidFill>
            </a:endParaRPr>
          </a:p>
        </p:txBody>
      </p:sp>
    </p:spTree>
    <p:extLst>
      <p:ext uri="{BB962C8B-B14F-4D97-AF65-F5344CB8AC3E}">
        <p14:creationId xmlns:p14="http://schemas.microsoft.com/office/powerpoint/2010/main" val="598747407"/>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E711B48-6591-4424-B510-8AFA2BD632CF}" type="datetimeFigureOut">
              <a:rPr lang="en-US" smtClean="0">
                <a:solidFill>
                  <a:srgbClr val="676A55">
                    <a:tint val="60000"/>
                    <a:satMod val="155000"/>
                  </a:srgbClr>
                </a:solidFill>
              </a:rPr>
              <a:pPr/>
              <a:t>3/27/2014</a:t>
            </a:fld>
            <a:endParaRPr lang="en-US">
              <a:solidFill>
                <a:srgbClr val="676A55">
                  <a:tint val="60000"/>
                  <a:satMod val="155000"/>
                </a:srgbClr>
              </a:solidFill>
            </a:endParaRPr>
          </a:p>
        </p:txBody>
      </p:sp>
      <p:sp>
        <p:nvSpPr>
          <p:cNvPr id="6" name="Footer Placeholder 5"/>
          <p:cNvSpPr>
            <a:spLocks noGrp="1"/>
          </p:cNvSpPr>
          <p:nvPr>
            <p:ph type="ftr" sz="quarter" idx="11"/>
          </p:nvPr>
        </p:nvSpPr>
        <p:spPr/>
        <p:txBody>
          <a:bodyPr/>
          <a:lstStyle>
            <a:extLst/>
          </a:lstStyle>
          <a:p>
            <a:endParaRPr lang="en-US">
              <a:solidFill>
                <a:srgbClr val="676A55">
                  <a:tint val="60000"/>
                  <a:satMod val="155000"/>
                </a:srgbClr>
              </a:solidFill>
            </a:endParaRPr>
          </a:p>
        </p:txBody>
      </p:sp>
      <p:sp>
        <p:nvSpPr>
          <p:cNvPr id="7" name="Slide Number Placeholder 6"/>
          <p:cNvSpPr>
            <a:spLocks noGrp="1"/>
          </p:cNvSpPr>
          <p:nvPr>
            <p:ph type="sldNum" sz="quarter" idx="12"/>
          </p:nvPr>
        </p:nvSpPr>
        <p:spPr>
          <a:xfrm>
            <a:off x="8641080" y="6514568"/>
            <a:ext cx="464288" cy="274320"/>
          </a:xfrm>
        </p:spPr>
        <p:txBody>
          <a:bodyPr/>
          <a:lstStyle>
            <a:extLst/>
          </a:lstStyle>
          <a:p>
            <a:fld id="{0A4A7992-EB4A-40E1-B894-298E27E22ECC}" type="slidenum">
              <a:rPr lang="en-US" smtClean="0">
                <a:solidFill>
                  <a:srgbClr val="EAEBDE">
                    <a:shade val="90000"/>
                  </a:srgbClr>
                </a:solidFill>
              </a:rPr>
              <a:pPr/>
              <a:t>‹#›</a:t>
            </a:fld>
            <a:endParaRPr lang="en-US">
              <a:solidFill>
                <a:srgbClr val="EAEBDE">
                  <a:shade val="90000"/>
                </a:srgbClr>
              </a:solidFill>
            </a:endParaRPr>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18011313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a:endParaRPr lang="en-US">
              <a:solidFill>
                <a:prstClr val="white"/>
              </a:solidFill>
            </a:endParaRPr>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a:endParaRPr lang="en-US">
              <a:solidFill>
                <a:prstClr val="white"/>
              </a:solidFill>
            </a:endParaRPr>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E711B48-6591-4424-B510-8AFA2BD632CF}" type="datetimeFigureOut">
              <a:rPr lang="en-US" smtClean="0">
                <a:solidFill>
                  <a:srgbClr val="676A55">
                    <a:tint val="60000"/>
                    <a:satMod val="155000"/>
                  </a:srgbClr>
                </a:solidFill>
              </a:rPr>
              <a:pPr/>
              <a:t>3/27/2014</a:t>
            </a:fld>
            <a:endParaRPr lang="en-US">
              <a:solidFill>
                <a:srgbClr val="676A55">
                  <a:tint val="60000"/>
                  <a:satMod val="155000"/>
                </a:srgbClr>
              </a:solidFill>
            </a:endParaRPr>
          </a:p>
        </p:txBody>
      </p:sp>
      <p:sp>
        <p:nvSpPr>
          <p:cNvPr id="8" name="Footer Placeholder 7"/>
          <p:cNvSpPr>
            <a:spLocks noGrp="1"/>
          </p:cNvSpPr>
          <p:nvPr>
            <p:ph type="ftr" sz="quarter" idx="11"/>
          </p:nvPr>
        </p:nvSpPr>
        <p:spPr/>
        <p:txBody>
          <a:bodyPr/>
          <a:lstStyle>
            <a:extLst/>
          </a:lstStyle>
          <a:p>
            <a:endParaRPr lang="en-US">
              <a:solidFill>
                <a:srgbClr val="676A55">
                  <a:tint val="60000"/>
                  <a:satMod val="155000"/>
                </a:srgbClr>
              </a:solidFill>
            </a:endParaRPr>
          </a:p>
        </p:txBody>
      </p:sp>
      <p:sp>
        <p:nvSpPr>
          <p:cNvPr id="9" name="Slide Number Placeholder 8"/>
          <p:cNvSpPr>
            <a:spLocks noGrp="1"/>
          </p:cNvSpPr>
          <p:nvPr>
            <p:ph type="sldNum" sz="quarter" idx="12"/>
          </p:nvPr>
        </p:nvSpPr>
        <p:spPr>
          <a:xfrm>
            <a:off x="8641080" y="6514568"/>
            <a:ext cx="464288" cy="274320"/>
          </a:xfrm>
        </p:spPr>
        <p:txBody>
          <a:bodyPr/>
          <a:lstStyle>
            <a:extLst/>
          </a:lstStyle>
          <a:p>
            <a:fld id="{0A4A7992-EB4A-40E1-B894-298E27E22ECC}" type="slidenum">
              <a:rPr lang="en-US" smtClean="0">
                <a:solidFill>
                  <a:srgbClr val="EAEBDE">
                    <a:shade val="90000"/>
                  </a:srgbClr>
                </a:solidFill>
              </a:rPr>
              <a:pPr/>
              <a:t>‹#›</a:t>
            </a:fld>
            <a:endParaRPr lang="en-US">
              <a:solidFill>
                <a:srgbClr val="EAEBDE">
                  <a:shade val="90000"/>
                </a:srgbClr>
              </a:solidFill>
            </a:endParaRPr>
          </a:p>
        </p:txBody>
      </p:sp>
    </p:spTree>
    <p:extLst>
      <p:ext uri="{BB962C8B-B14F-4D97-AF65-F5344CB8AC3E}">
        <p14:creationId xmlns:p14="http://schemas.microsoft.com/office/powerpoint/2010/main" val="32158091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E711B48-6591-4424-B510-8AFA2BD632CF}" type="datetimeFigureOut">
              <a:rPr lang="en-US" smtClean="0">
                <a:solidFill>
                  <a:srgbClr val="676A55">
                    <a:tint val="60000"/>
                    <a:satMod val="155000"/>
                  </a:srgbClr>
                </a:solidFill>
              </a:rPr>
              <a:pPr/>
              <a:t>3/27/2014</a:t>
            </a:fld>
            <a:endParaRPr lang="en-US">
              <a:solidFill>
                <a:srgbClr val="676A55">
                  <a:tint val="60000"/>
                  <a:satMod val="155000"/>
                </a:srgbClr>
              </a:solidFill>
            </a:endParaRPr>
          </a:p>
        </p:txBody>
      </p:sp>
      <p:sp>
        <p:nvSpPr>
          <p:cNvPr id="4" name="Footer Placeholder 3"/>
          <p:cNvSpPr>
            <a:spLocks noGrp="1"/>
          </p:cNvSpPr>
          <p:nvPr>
            <p:ph type="ftr" sz="quarter" idx="11"/>
          </p:nvPr>
        </p:nvSpPr>
        <p:spPr/>
        <p:txBody>
          <a:bodyPr/>
          <a:lstStyle>
            <a:extLst/>
          </a:lstStyle>
          <a:p>
            <a:endParaRPr lang="en-US">
              <a:solidFill>
                <a:srgbClr val="676A55">
                  <a:tint val="60000"/>
                  <a:satMod val="155000"/>
                </a:srgbClr>
              </a:solidFill>
            </a:endParaRPr>
          </a:p>
        </p:txBody>
      </p:sp>
      <p:sp>
        <p:nvSpPr>
          <p:cNvPr id="5" name="Slide Number Placeholder 4"/>
          <p:cNvSpPr>
            <a:spLocks noGrp="1"/>
          </p:cNvSpPr>
          <p:nvPr>
            <p:ph type="sldNum" sz="quarter" idx="12"/>
          </p:nvPr>
        </p:nvSpPr>
        <p:spPr/>
        <p:txBody>
          <a:bodyPr/>
          <a:lstStyle>
            <a:extLst/>
          </a:lstStyle>
          <a:p>
            <a:fld id="{0A4A7992-EB4A-40E1-B894-298E27E22ECC}" type="slidenum">
              <a:rPr lang="en-US" smtClean="0">
                <a:solidFill>
                  <a:srgbClr val="EAEBDE">
                    <a:shade val="90000"/>
                  </a:srgbClr>
                </a:solidFill>
              </a:rPr>
              <a:pPr/>
              <a:t>‹#›</a:t>
            </a:fld>
            <a:endParaRPr lang="en-US">
              <a:solidFill>
                <a:srgbClr val="EAEBDE">
                  <a:shade val="90000"/>
                </a:srgbClr>
              </a:solidFill>
            </a:endParaRPr>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772188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E711B48-6591-4424-B510-8AFA2BD632CF}" type="datetimeFigureOut">
              <a:rPr lang="en-US" smtClean="0">
                <a:solidFill>
                  <a:srgbClr val="676A55">
                    <a:tint val="60000"/>
                    <a:satMod val="155000"/>
                  </a:srgbClr>
                </a:solidFill>
              </a:rPr>
              <a:pPr/>
              <a:t>3/27/2014</a:t>
            </a:fld>
            <a:endParaRPr lang="en-US">
              <a:solidFill>
                <a:srgbClr val="676A55">
                  <a:tint val="60000"/>
                  <a:satMod val="155000"/>
                </a:srgbClr>
              </a:solidFill>
            </a:endParaRPr>
          </a:p>
        </p:txBody>
      </p:sp>
      <p:sp>
        <p:nvSpPr>
          <p:cNvPr id="3" name="Footer Placeholder 2"/>
          <p:cNvSpPr>
            <a:spLocks noGrp="1"/>
          </p:cNvSpPr>
          <p:nvPr>
            <p:ph type="ftr" sz="quarter" idx="11"/>
          </p:nvPr>
        </p:nvSpPr>
        <p:spPr/>
        <p:txBody>
          <a:bodyPr/>
          <a:lstStyle>
            <a:extLst/>
          </a:lstStyle>
          <a:p>
            <a:endParaRPr lang="en-US">
              <a:solidFill>
                <a:srgbClr val="676A55">
                  <a:tint val="60000"/>
                  <a:satMod val="155000"/>
                </a:srgbClr>
              </a:solidFill>
            </a:endParaRPr>
          </a:p>
        </p:txBody>
      </p:sp>
      <p:sp>
        <p:nvSpPr>
          <p:cNvPr id="4" name="Slide Number Placeholder 3"/>
          <p:cNvSpPr>
            <a:spLocks noGrp="1"/>
          </p:cNvSpPr>
          <p:nvPr>
            <p:ph type="sldNum" sz="quarter" idx="12"/>
          </p:nvPr>
        </p:nvSpPr>
        <p:spPr/>
        <p:txBody>
          <a:bodyPr/>
          <a:lstStyle>
            <a:extLst/>
          </a:lstStyle>
          <a:p>
            <a:fld id="{0A4A7992-EB4A-40E1-B894-298E27E22ECC}" type="slidenum">
              <a:rPr lang="en-US" smtClean="0">
                <a:solidFill>
                  <a:srgbClr val="EAEBDE">
                    <a:shade val="90000"/>
                  </a:srgbClr>
                </a:solidFill>
              </a:rPr>
              <a:pPr/>
              <a:t>‹#›</a:t>
            </a:fld>
            <a:endParaRPr lang="en-US">
              <a:solidFill>
                <a:srgbClr val="EAEBDE">
                  <a:shade val="90000"/>
                </a:srgbClr>
              </a:solidFill>
            </a:endParaRPr>
          </a:p>
        </p:txBody>
      </p:sp>
    </p:spTree>
    <p:extLst>
      <p:ext uri="{BB962C8B-B14F-4D97-AF65-F5344CB8AC3E}">
        <p14:creationId xmlns:p14="http://schemas.microsoft.com/office/powerpoint/2010/main" val="22805820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EE711B48-6591-4424-B510-8AFA2BD632CF}" type="datetimeFigureOut">
              <a:rPr lang="en-US" smtClean="0">
                <a:solidFill>
                  <a:srgbClr val="676A55">
                    <a:tint val="60000"/>
                    <a:satMod val="155000"/>
                  </a:srgbClr>
                </a:solidFill>
              </a:rPr>
              <a:pPr/>
              <a:t>3/27/2014</a:t>
            </a:fld>
            <a:endParaRPr lang="en-US">
              <a:solidFill>
                <a:srgbClr val="676A55">
                  <a:tint val="60000"/>
                  <a:satMod val="155000"/>
                </a:srgbClr>
              </a:solidFill>
            </a:endParaRPr>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A4A7992-EB4A-40E1-B894-298E27E22ECC}" type="slidenum">
              <a:rPr lang="en-US" smtClean="0">
                <a:solidFill>
                  <a:srgbClr val="EAEBDE">
                    <a:shade val="90000"/>
                  </a:srgbClr>
                </a:solidFill>
              </a:rPr>
              <a:pPr/>
              <a:t>‹#›</a:t>
            </a:fld>
            <a:endParaRPr lang="en-US">
              <a:solidFill>
                <a:srgbClr val="EAEBDE">
                  <a:shade val="90000"/>
                </a:srgbClr>
              </a:solidFill>
            </a:endParaRPr>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solidFill>
                <a:srgbClr val="676A55">
                  <a:tint val="60000"/>
                  <a:satMod val="155000"/>
                </a:srgbClr>
              </a:solidFill>
            </a:endParaRPr>
          </a:p>
        </p:txBody>
      </p:sp>
    </p:spTree>
    <p:extLst>
      <p:ext uri="{BB962C8B-B14F-4D97-AF65-F5344CB8AC3E}">
        <p14:creationId xmlns:p14="http://schemas.microsoft.com/office/powerpoint/2010/main" val="3300971610"/>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CA8AB1-B1AE-4ABC-A43F-F69D770FF6C2}" type="datetimeFigureOut">
              <a:rPr lang="en-US" smtClean="0"/>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278038-ECAF-4FB4-AD36-C0ACBF9C6478}" type="slidenum">
              <a:rPr lang="en-US" smtClean="0"/>
              <a:t>‹#›</a:t>
            </a:fld>
            <a:endParaRPr lang="en-US"/>
          </a:p>
        </p:txBody>
      </p:sp>
    </p:spTree>
    <p:extLst>
      <p:ext uri="{BB962C8B-B14F-4D97-AF65-F5344CB8AC3E}">
        <p14:creationId xmlns:p14="http://schemas.microsoft.com/office/powerpoint/2010/main" val="28554472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EE711B48-6591-4424-B510-8AFA2BD632CF}" type="datetimeFigureOut">
              <a:rPr lang="en-US" smtClean="0">
                <a:solidFill>
                  <a:srgbClr val="676A55">
                    <a:tint val="60000"/>
                    <a:satMod val="155000"/>
                  </a:srgbClr>
                </a:solidFill>
              </a:rPr>
              <a:pPr/>
              <a:t>3/27/2014</a:t>
            </a:fld>
            <a:endParaRPr lang="en-US">
              <a:solidFill>
                <a:srgbClr val="676A55">
                  <a:tint val="60000"/>
                  <a:satMod val="155000"/>
                </a:srgbClr>
              </a:solidFill>
            </a:endParaRPr>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A4A7992-EB4A-40E1-B894-298E27E22ECC}" type="slidenum">
              <a:rPr lang="en-US" smtClean="0">
                <a:solidFill>
                  <a:srgbClr val="EAEBDE">
                    <a:shade val="90000"/>
                  </a:srgbClr>
                </a:solidFill>
              </a:rPr>
              <a:pPr/>
              <a:t>‹#›</a:t>
            </a:fld>
            <a:endParaRPr lang="en-US">
              <a:solidFill>
                <a:srgbClr val="EAEBDE">
                  <a:shade val="90000"/>
                </a:srgbClr>
              </a:solidFill>
            </a:endParaRPr>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solidFill>
                <a:srgbClr val="676A55">
                  <a:tint val="60000"/>
                  <a:satMod val="155000"/>
                </a:srgbClr>
              </a:solidFill>
            </a:endParaRPr>
          </a:p>
        </p:txBody>
      </p:sp>
    </p:spTree>
    <p:extLst>
      <p:ext uri="{BB962C8B-B14F-4D97-AF65-F5344CB8AC3E}">
        <p14:creationId xmlns:p14="http://schemas.microsoft.com/office/powerpoint/2010/main" val="34736174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711B48-6591-4424-B510-8AFA2BD632CF}" type="datetimeFigureOut">
              <a:rPr lang="en-US" smtClean="0">
                <a:solidFill>
                  <a:srgbClr val="676A55">
                    <a:tint val="60000"/>
                    <a:satMod val="155000"/>
                  </a:srgbClr>
                </a:solidFill>
              </a:rPr>
              <a:pPr/>
              <a:t>3/27/2014</a:t>
            </a:fld>
            <a:endParaRPr lang="en-US">
              <a:solidFill>
                <a:srgbClr val="676A55">
                  <a:tint val="60000"/>
                  <a:satMod val="155000"/>
                </a:srgbClr>
              </a:solidFill>
            </a:endParaRPr>
          </a:p>
        </p:txBody>
      </p:sp>
      <p:sp>
        <p:nvSpPr>
          <p:cNvPr id="5" name="Footer Placeholder 4"/>
          <p:cNvSpPr>
            <a:spLocks noGrp="1"/>
          </p:cNvSpPr>
          <p:nvPr>
            <p:ph type="ftr" sz="quarter" idx="11"/>
          </p:nvPr>
        </p:nvSpPr>
        <p:spPr/>
        <p:txBody>
          <a:bodyPr/>
          <a:lstStyle>
            <a:extLst/>
          </a:lstStyle>
          <a:p>
            <a:endParaRPr lang="en-US">
              <a:solidFill>
                <a:srgbClr val="676A55">
                  <a:tint val="60000"/>
                  <a:satMod val="155000"/>
                </a:srgbClr>
              </a:solidFill>
            </a:endParaRPr>
          </a:p>
        </p:txBody>
      </p:sp>
      <p:sp>
        <p:nvSpPr>
          <p:cNvPr id="6" name="Slide Number Placeholder 5"/>
          <p:cNvSpPr>
            <a:spLocks noGrp="1"/>
          </p:cNvSpPr>
          <p:nvPr>
            <p:ph type="sldNum" sz="quarter" idx="12"/>
          </p:nvPr>
        </p:nvSpPr>
        <p:spPr/>
        <p:txBody>
          <a:bodyPr/>
          <a:lstStyle>
            <a:extLst/>
          </a:lstStyle>
          <a:p>
            <a:fld id="{0A4A7992-EB4A-40E1-B894-298E27E22ECC}" type="slidenum">
              <a:rPr lang="en-US" smtClean="0">
                <a:solidFill>
                  <a:srgbClr val="EAEBDE">
                    <a:shade val="90000"/>
                  </a:srgbClr>
                </a:solidFill>
              </a:rPr>
              <a:pPr/>
              <a:t>‹#›</a:t>
            </a:fld>
            <a:endParaRPr lang="en-US">
              <a:solidFill>
                <a:srgbClr val="EAEBDE">
                  <a:shade val="90000"/>
                </a:srgbClr>
              </a:solidFill>
            </a:endParaRPr>
          </a:p>
        </p:txBody>
      </p:sp>
    </p:spTree>
    <p:extLst>
      <p:ext uri="{BB962C8B-B14F-4D97-AF65-F5344CB8AC3E}">
        <p14:creationId xmlns:p14="http://schemas.microsoft.com/office/powerpoint/2010/main" val="13461549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711B48-6591-4424-B510-8AFA2BD632CF}" type="datetimeFigureOut">
              <a:rPr lang="en-US" smtClean="0">
                <a:solidFill>
                  <a:srgbClr val="676A55">
                    <a:tint val="60000"/>
                    <a:satMod val="155000"/>
                  </a:srgbClr>
                </a:solidFill>
              </a:rPr>
              <a:pPr/>
              <a:t>3/27/2014</a:t>
            </a:fld>
            <a:endParaRPr lang="en-US">
              <a:solidFill>
                <a:srgbClr val="676A55">
                  <a:tint val="60000"/>
                  <a:satMod val="155000"/>
                </a:srgbClr>
              </a:solidFill>
            </a:endParaRPr>
          </a:p>
        </p:txBody>
      </p:sp>
      <p:sp>
        <p:nvSpPr>
          <p:cNvPr id="5" name="Footer Placeholder 4"/>
          <p:cNvSpPr>
            <a:spLocks noGrp="1"/>
          </p:cNvSpPr>
          <p:nvPr>
            <p:ph type="ftr" sz="quarter" idx="11"/>
          </p:nvPr>
        </p:nvSpPr>
        <p:spPr/>
        <p:txBody>
          <a:bodyPr/>
          <a:lstStyle>
            <a:extLst/>
          </a:lstStyle>
          <a:p>
            <a:endParaRPr lang="en-US">
              <a:solidFill>
                <a:srgbClr val="676A55">
                  <a:tint val="60000"/>
                  <a:satMod val="155000"/>
                </a:srgbClr>
              </a:solidFill>
            </a:endParaRPr>
          </a:p>
        </p:txBody>
      </p:sp>
      <p:sp>
        <p:nvSpPr>
          <p:cNvPr id="6" name="Slide Number Placeholder 5"/>
          <p:cNvSpPr>
            <a:spLocks noGrp="1"/>
          </p:cNvSpPr>
          <p:nvPr>
            <p:ph type="sldNum" sz="quarter" idx="12"/>
          </p:nvPr>
        </p:nvSpPr>
        <p:spPr/>
        <p:txBody>
          <a:bodyPr/>
          <a:lstStyle>
            <a:extLst/>
          </a:lstStyle>
          <a:p>
            <a:fld id="{0A4A7992-EB4A-40E1-B894-298E27E22ECC}" type="slidenum">
              <a:rPr lang="en-US" smtClean="0">
                <a:solidFill>
                  <a:srgbClr val="EAEBDE">
                    <a:shade val="90000"/>
                  </a:srgbClr>
                </a:solidFill>
              </a:rPr>
              <a:pPr/>
              <a:t>‹#›</a:t>
            </a:fld>
            <a:endParaRPr lang="en-US">
              <a:solidFill>
                <a:srgbClr val="EAEBDE">
                  <a:shade val="90000"/>
                </a:srgbClr>
              </a:solidFill>
            </a:endParaRPr>
          </a:p>
        </p:txBody>
      </p:sp>
    </p:spTree>
    <p:extLst>
      <p:ext uri="{BB962C8B-B14F-4D97-AF65-F5344CB8AC3E}">
        <p14:creationId xmlns:p14="http://schemas.microsoft.com/office/powerpoint/2010/main" val="4005583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CA8AB1-B1AE-4ABC-A43F-F69D770FF6C2}" type="datetimeFigureOut">
              <a:rPr lang="en-US" smtClean="0"/>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278038-ECAF-4FB4-AD36-C0ACBF9C6478}" type="slidenum">
              <a:rPr lang="en-US" smtClean="0"/>
              <a:t>‹#›</a:t>
            </a:fld>
            <a:endParaRPr lang="en-US"/>
          </a:p>
        </p:txBody>
      </p:sp>
    </p:spTree>
    <p:extLst>
      <p:ext uri="{BB962C8B-B14F-4D97-AF65-F5344CB8AC3E}">
        <p14:creationId xmlns:p14="http://schemas.microsoft.com/office/powerpoint/2010/main" val="2155413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CA8AB1-B1AE-4ABC-A43F-F69D770FF6C2}" type="datetimeFigureOut">
              <a:rPr lang="en-US" smtClean="0"/>
              <a:t>3/27/2014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278038-ECAF-4FB4-AD36-C0ACBF9C6478}" type="slidenum">
              <a:rPr lang="en-US" smtClean="0"/>
              <a:t>‹#›</a:t>
            </a:fld>
            <a:endParaRPr lang="en-US"/>
          </a:p>
        </p:txBody>
      </p:sp>
    </p:spTree>
    <p:extLst>
      <p:ext uri="{BB962C8B-B14F-4D97-AF65-F5344CB8AC3E}">
        <p14:creationId xmlns:p14="http://schemas.microsoft.com/office/powerpoint/2010/main" val="2512084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CA8AB1-B1AE-4ABC-A43F-F69D770FF6C2}" type="datetimeFigureOut">
              <a:rPr lang="en-US" smtClean="0"/>
              <a:t>3/27/2014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278038-ECAF-4FB4-AD36-C0ACBF9C6478}" type="slidenum">
              <a:rPr lang="en-US" smtClean="0"/>
              <a:t>‹#›</a:t>
            </a:fld>
            <a:endParaRPr lang="en-US"/>
          </a:p>
        </p:txBody>
      </p:sp>
    </p:spTree>
    <p:extLst>
      <p:ext uri="{BB962C8B-B14F-4D97-AF65-F5344CB8AC3E}">
        <p14:creationId xmlns:p14="http://schemas.microsoft.com/office/powerpoint/2010/main" val="2266822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CA8AB1-B1AE-4ABC-A43F-F69D770FF6C2}" type="datetimeFigureOut">
              <a:rPr lang="en-US" smtClean="0"/>
              <a:t>3/27/2014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278038-ECAF-4FB4-AD36-C0ACBF9C6478}" type="slidenum">
              <a:rPr lang="en-US" smtClean="0"/>
              <a:t>‹#›</a:t>
            </a:fld>
            <a:endParaRPr lang="en-US"/>
          </a:p>
        </p:txBody>
      </p:sp>
    </p:spTree>
    <p:extLst>
      <p:ext uri="{BB962C8B-B14F-4D97-AF65-F5344CB8AC3E}">
        <p14:creationId xmlns:p14="http://schemas.microsoft.com/office/powerpoint/2010/main" val="3961889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CA8AB1-B1AE-4ABC-A43F-F69D770FF6C2}" type="datetimeFigureOut">
              <a:rPr lang="en-US" smtClean="0"/>
              <a:t>3/27/2014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278038-ECAF-4FB4-AD36-C0ACBF9C6478}" type="slidenum">
              <a:rPr lang="en-US" smtClean="0"/>
              <a:t>‹#›</a:t>
            </a:fld>
            <a:endParaRPr lang="en-US"/>
          </a:p>
        </p:txBody>
      </p:sp>
    </p:spTree>
    <p:extLst>
      <p:ext uri="{BB962C8B-B14F-4D97-AF65-F5344CB8AC3E}">
        <p14:creationId xmlns:p14="http://schemas.microsoft.com/office/powerpoint/2010/main" val="3343653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CA8AB1-B1AE-4ABC-A43F-F69D770FF6C2}" type="datetimeFigureOut">
              <a:rPr lang="en-US" smtClean="0"/>
              <a:t>3/27/2014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278038-ECAF-4FB4-AD36-C0ACBF9C6478}" type="slidenum">
              <a:rPr lang="en-US" smtClean="0"/>
              <a:t>‹#›</a:t>
            </a:fld>
            <a:endParaRPr lang="en-US"/>
          </a:p>
        </p:txBody>
      </p:sp>
    </p:spTree>
    <p:extLst>
      <p:ext uri="{BB962C8B-B14F-4D97-AF65-F5344CB8AC3E}">
        <p14:creationId xmlns:p14="http://schemas.microsoft.com/office/powerpoint/2010/main" val="3493798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CA8AB1-B1AE-4ABC-A43F-F69D770FF6C2}" type="datetimeFigureOut">
              <a:rPr lang="en-US" smtClean="0"/>
              <a:t>3/27/2014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278038-ECAF-4FB4-AD36-C0ACBF9C6478}" type="slidenum">
              <a:rPr lang="en-US" smtClean="0"/>
              <a:t>‹#›</a:t>
            </a:fld>
            <a:endParaRPr lang="en-US"/>
          </a:p>
        </p:txBody>
      </p:sp>
    </p:spTree>
    <p:extLst>
      <p:ext uri="{BB962C8B-B14F-4D97-AF65-F5344CB8AC3E}">
        <p14:creationId xmlns:p14="http://schemas.microsoft.com/office/powerpoint/2010/main" val="2607949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CA8AB1-B1AE-4ABC-A43F-F69D770FF6C2}" type="datetimeFigureOut">
              <a:rPr lang="en-US" smtClean="0"/>
              <a:t>3/27/2014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278038-ECAF-4FB4-AD36-C0ACBF9C6478}" type="slidenum">
              <a:rPr lang="en-US" smtClean="0"/>
              <a:t>‹#›</a:t>
            </a:fld>
            <a:endParaRPr lang="en-US"/>
          </a:p>
        </p:txBody>
      </p:sp>
    </p:spTree>
    <p:extLst>
      <p:ext uri="{BB962C8B-B14F-4D97-AF65-F5344CB8AC3E}">
        <p14:creationId xmlns:p14="http://schemas.microsoft.com/office/powerpoint/2010/main" val="1256449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solidFill>
                <a:srgbClr val="676A55">
                  <a:tint val="60000"/>
                  <a:satMod val="155000"/>
                </a:srgbClr>
              </a:solidFill>
            </a:endParaRPr>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EE711B48-6591-4424-B510-8AFA2BD632CF}" type="datetimeFigureOut">
              <a:rPr lang="en-US" smtClean="0">
                <a:solidFill>
                  <a:srgbClr val="676A55">
                    <a:tint val="60000"/>
                    <a:satMod val="155000"/>
                  </a:srgbClr>
                </a:solidFill>
              </a:rPr>
              <a:pPr/>
              <a:t>3/27/2014</a:t>
            </a:fld>
            <a:endParaRPr lang="en-US">
              <a:solidFill>
                <a:srgbClr val="676A55">
                  <a:tint val="60000"/>
                  <a:satMod val="155000"/>
                </a:srgbClr>
              </a:solidFill>
            </a:endParaRPr>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0A4A7992-EB4A-40E1-B894-298E27E22ECC}" type="slidenum">
              <a:rPr lang="en-US" smtClean="0">
                <a:solidFill>
                  <a:srgbClr val="EAEBDE">
                    <a:shade val="90000"/>
                  </a:srgbClr>
                </a:solidFill>
              </a:rPr>
              <a:pPr/>
              <a:t>‹#›</a:t>
            </a:fld>
            <a:endParaRPr lang="en-US">
              <a:solidFill>
                <a:srgbClr val="EAEBDE">
                  <a:shade val="90000"/>
                </a:srgbClr>
              </a:solidFill>
            </a:endParaRPr>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7322493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dirty="0" smtClean="0">
                <a:latin typeface="+mn-lt"/>
              </a:rPr>
              <a:t>Unit C: Animal Management</a:t>
            </a:r>
            <a:endParaRPr lang="en-US" dirty="0">
              <a:latin typeface="+mn-lt"/>
            </a:endParaRPr>
          </a:p>
        </p:txBody>
      </p:sp>
      <p:sp>
        <p:nvSpPr>
          <p:cNvPr id="3" name="Subtitle 2"/>
          <p:cNvSpPr>
            <a:spLocks noGrp="1"/>
          </p:cNvSpPr>
          <p:nvPr>
            <p:ph type="subTitle" idx="1"/>
          </p:nvPr>
        </p:nvSpPr>
        <p:spPr/>
        <p:txBody>
          <a:bodyPr/>
          <a:lstStyle/>
          <a:p>
            <a:pPr algn="l"/>
            <a:r>
              <a:rPr lang="en-US" dirty="0" smtClean="0"/>
              <a:t>Essential Standard 5.00: Understand management of agriculture animals.</a:t>
            </a:r>
            <a:endParaRPr lang="en-US" dirty="0"/>
          </a:p>
        </p:txBody>
      </p:sp>
    </p:spTree>
    <p:extLst>
      <p:ext uri="{BB962C8B-B14F-4D97-AF65-F5344CB8AC3E}">
        <p14:creationId xmlns:p14="http://schemas.microsoft.com/office/powerpoint/2010/main" val="3237846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Dehorning</a:t>
            </a:r>
          </a:p>
        </p:txBody>
      </p:sp>
      <p:pic>
        <p:nvPicPr>
          <p:cNvPr id="13316" name="Picture 4" descr="dehorn_tube"/>
          <p:cNvPicPr>
            <a:picLocks noChangeAspect="1" noChangeArrowheads="1"/>
          </p:cNvPicPr>
          <p:nvPr/>
        </p:nvPicPr>
        <p:blipFill>
          <a:blip r:embed="rId2"/>
          <a:srcRect/>
          <a:stretch>
            <a:fillRect/>
          </a:stretch>
        </p:blipFill>
        <p:spPr bwMode="auto">
          <a:xfrm>
            <a:off x="914400" y="5029200"/>
            <a:ext cx="7410450" cy="1382713"/>
          </a:xfrm>
          <a:prstGeom prst="rect">
            <a:avLst/>
          </a:prstGeom>
          <a:noFill/>
          <a:ln w="12700">
            <a:solidFill>
              <a:srgbClr val="000000"/>
            </a:solidFill>
            <a:miter lim="800000"/>
            <a:headEnd/>
            <a:tailEnd/>
          </a:ln>
        </p:spPr>
      </p:pic>
      <p:pic>
        <p:nvPicPr>
          <p:cNvPr id="13318" name="Picture 6" descr="dehorn_paste"/>
          <p:cNvPicPr>
            <a:picLocks noChangeAspect="1" noChangeArrowheads="1"/>
          </p:cNvPicPr>
          <p:nvPr/>
        </p:nvPicPr>
        <p:blipFill>
          <a:blip r:embed="rId3"/>
          <a:srcRect/>
          <a:stretch>
            <a:fillRect/>
          </a:stretch>
        </p:blipFill>
        <p:spPr bwMode="auto">
          <a:xfrm>
            <a:off x="1600200" y="1905000"/>
            <a:ext cx="4343400" cy="2714625"/>
          </a:xfrm>
          <a:prstGeom prst="rect">
            <a:avLst/>
          </a:prstGeom>
          <a:noFill/>
          <a:ln w="12700">
            <a:solidFill>
              <a:srgbClr val="000000"/>
            </a:solidFill>
            <a:miter lim="800000"/>
            <a:headEnd/>
            <a:tailEnd/>
          </a:ln>
        </p:spPr>
      </p:pic>
    </p:spTree>
    <p:extLst>
      <p:ext uri="{BB962C8B-B14F-4D97-AF65-F5344CB8AC3E}">
        <p14:creationId xmlns:p14="http://schemas.microsoft.com/office/powerpoint/2010/main" val="45274749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Castration</a:t>
            </a:r>
            <a:endParaRPr lang="en-US" dirty="0"/>
          </a:p>
        </p:txBody>
      </p:sp>
      <p:sp>
        <p:nvSpPr>
          <p:cNvPr id="3" name="Content Placeholder 2"/>
          <p:cNvSpPr>
            <a:spLocks noGrp="1"/>
          </p:cNvSpPr>
          <p:nvPr>
            <p:ph idx="1"/>
          </p:nvPr>
        </p:nvSpPr>
        <p:spPr/>
        <p:txBody>
          <a:bodyPr>
            <a:normAutofit/>
          </a:bodyPr>
          <a:lstStyle/>
          <a:p>
            <a:pPr lvl="0"/>
            <a:r>
              <a:rPr lang="en-US" dirty="0" smtClean="0"/>
              <a:t>Removing testicles of male animals</a:t>
            </a:r>
            <a:endParaRPr lang="en-US" sz="2800" dirty="0" smtClean="0"/>
          </a:p>
          <a:p>
            <a:pPr marL="925830" lvl="1" indent="-514350">
              <a:buFont typeface="+mj-lt"/>
              <a:buAutoNum type="arabicPeriod"/>
            </a:pPr>
            <a:r>
              <a:rPr lang="en-US" sz="2800" dirty="0" smtClean="0"/>
              <a:t>Prevents unplanned breeding</a:t>
            </a:r>
            <a:endParaRPr lang="en-US" sz="2400" dirty="0" smtClean="0"/>
          </a:p>
          <a:p>
            <a:pPr marL="925830" lvl="1" indent="-514350">
              <a:buFont typeface="+mj-lt"/>
              <a:buAutoNum type="arabicPeriod"/>
            </a:pPr>
            <a:r>
              <a:rPr lang="en-US" sz="2800" dirty="0" smtClean="0"/>
              <a:t>Improves ability and ease to manage animals</a:t>
            </a:r>
            <a:endParaRPr lang="en-US" sz="2400" dirty="0" smtClean="0"/>
          </a:p>
          <a:p>
            <a:pPr marL="925830" lvl="1" indent="-514350">
              <a:buFont typeface="+mj-lt"/>
              <a:buAutoNum type="arabicPeriod"/>
            </a:pPr>
            <a:r>
              <a:rPr lang="en-US" sz="2800" dirty="0" smtClean="0"/>
              <a:t>Castrate young animals to reduce stress</a:t>
            </a:r>
            <a:endParaRPr lang="en-US" sz="2400" dirty="0" smtClean="0"/>
          </a:p>
          <a:p>
            <a:pPr marL="925830" lvl="1" indent="-514350">
              <a:buFont typeface="+mj-lt"/>
              <a:buAutoNum type="arabicPeriod"/>
            </a:pPr>
            <a:r>
              <a:rPr lang="en-US" sz="2800" dirty="0" smtClean="0"/>
              <a:t>Castration performed on all livestock species</a:t>
            </a:r>
            <a:endParaRPr lang="en-US" sz="2400" dirty="0" smtClean="0"/>
          </a:p>
          <a:p>
            <a:endParaRPr lang="en-US" dirty="0"/>
          </a:p>
        </p:txBody>
      </p:sp>
    </p:spTree>
    <p:extLst>
      <p:ext uri="{BB962C8B-B14F-4D97-AF65-F5344CB8AC3E}">
        <p14:creationId xmlns:p14="http://schemas.microsoft.com/office/powerpoint/2010/main" val="2083875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Castration</a:t>
            </a:r>
            <a:endParaRPr lang="en-US" dirty="0"/>
          </a:p>
        </p:txBody>
      </p:sp>
      <p:sp>
        <p:nvSpPr>
          <p:cNvPr id="3" name="Content Placeholder 2"/>
          <p:cNvSpPr>
            <a:spLocks noGrp="1"/>
          </p:cNvSpPr>
          <p:nvPr>
            <p:ph idx="1"/>
          </p:nvPr>
        </p:nvSpPr>
        <p:spPr/>
        <p:txBody>
          <a:bodyPr>
            <a:normAutofit/>
          </a:bodyPr>
          <a:lstStyle/>
          <a:p>
            <a:r>
              <a:rPr lang="en-US" sz="3400" dirty="0" smtClean="0"/>
              <a:t>Methods</a:t>
            </a:r>
            <a:endParaRPr lang="en-US" sz="3000" dirty="0" smtClean="0"/>
          </a:p>
          <a:p>
            <a:pPr lvl="1"/>
            <a:r>
              <a:rPr lang="en-US" sz="2700" dirty="0" smtClean="0"/>
              <a:t>Surgical</a:t>
            </a:r>
          </a:p>
          <a:p>
            <a:pPr lvl="2"/>
            <a:r>
              <a:rPr lang="en-US" sz="2400" dirty="0" smtClean="0"/>
              <a:t>involves splitting or removing the lower third of the scrotum and extracting the testicles by severing the </a:t>
            </a:r>
            <a:r>
              <a:rPr lang="en-US" sz="2400" dirty="0" err="1" smtClean="0"/>
              <a:t>spermactic</a:t>
            </a:r>
            <a:r>
              <a:rPr lang="en-US" sz="2400" dirty="0" smtClean="0"/>
              <a:t> cord</a:t>
            </a:r>
          </a:p>
          <a:p>
            <a:pPr lvl="2"/>
            <a:r>
              <a:rPr lang="en-US" sz="2400" dirty="0" smtClean="0"/>
              <a:t>Tools used include a surgical knife, emasculator, or Henderson castrating tool</a:t>
            </a:r>
            <a:endParaRPr lang="en-US" dirty="0" smtClean="0"/>
          </a:p>
          <a:p>
            <a:pPr lvl="1"/>
            <a:r>
              <a:rPr lang="en-US" sz="2700" dirty="0" smtClean="0"/>
              <a:t>Bloodless</a:t>
            </a:r>
          </a:p>
          <a:p>
            <a:pPr lvl="2"/>
            <a:r>
              <a:rPr lang="en-US" sz="2400" dirty="0" err="1" smtClean="0"/>
              <a:t>Burdizzio</a:t>
            </a:r>
            <a:r>
              <a:rPr lang="en-US" sz="2400" dirty="0" smtClean="0"/>
              <a:t> or elastrator</a:t>
            </a:r>
          </a:p>
          <a:p>
            <a:pPr lvl="3"/>
            <a:r>
              <a:rPr lang="en-US" sz="2100" dirty="0" smtClean="0"/>
              <a:t>cuts off blood supply to the testicles</a:t>
            </a:r>
            <a:endParaRPr lang="en-US" dirty="0" smtClean="0"/>
          </a:p>
          <a:p>
            <a:endParaRPr lang="en-US" dirty="0"/>
          </a:p>
        </p:txBody>
      </p:sp>
    </p:spTree>
    <p:extLst>
      <p:ext uri="{BB962C8B-B14F-4D97-AF65-F5344CB8AC3E}">
        <p14:creationId xmlns:p14="http://schemas.microsoft.com/office/powerpoint/2010/main" val="2985231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Beak Trimming Poultry</a:t>
            </a:r>
            <a:endParaRPr lang="en-US" dirty="0"/>
          </a:p>
        </p:txBody>
      </p:sp>
      <p:sp>
        <p:nvSpPr>
          <p:cNvPr id="3" name="Content Placeholder 2"/>
          <p:cNvSpPr>
            <a:spLocks noGrp="1"/>
          </p:cNvSpPr>
          <p:nvPr>
            <p:ph idx="1"/>
          </p:nvPr>
        </p:nvSpPr>
        <p:spPr/>
        <p:txBody>
          <a:bodyPr/>
          <a:lstStyle/>
          <a:p>
            <a:pPr lvl="0"/>
            <a:r>
              <a:rPr lang="en-US" dirty="0" smtClean="0"/>
              <a:t>Removing ½ to 1/3 of the beak</a:t>
            </a:r>
            <a:endParaRPr lang="en-US" sz="2800" dirty="0" smtClean="0"/>
          </a:p>
          <a:p>
            <a:pPr lvl="1"/>
            <a:r>
              <a:rPr lang="en-US" sz="2800" dirty="0" smtClean="0"/>
              <a:t>Performed to prevent cannibalism </a:t>
            </a:r>
            <a:endParaRPr lang="en-US" sz="2400" dirty="0" smtClean="0"/>
          </a:p>
          <a:p>
            <a:pPr lvl="1"/>
            <a:r>
              <a:rPr lang="en-US" sz="2800" dirty="0" smtClean="0"/>
              <a:t>Poultry in range systems should not be </a:t>
            </a:r>
            <a:r>
              <a:rPr lang="en-US" sz="2800" dirty="0" err="1" smtClean="0"/>
              <a:t>debeaked</a:t>
            </a:r>
            <a:endParaRPr lang="en-US" sz="2400" dirty="0" smtClean="0"/>
          </a:p>
          <a:p>
            <a:r>
              <a:rPr lang="en-US" sz="3400" dirty="0" smtClean="0"/>
              <a:t>Methods</a:t>
            </a:r>
            <a:endParaRPr lang="en-US" sz="3000" dirty="0" smtClean="0"/>
          </a:p>
          <a:p>
            <a:pPr lvl="2"/>
            <a:r>
              <a:rPr lang="en-US" sz="2400" dirty="0" smtClean="0"/>
              <a:t>Hot iron tool</a:t>
            </a:r>
            <a:endParaRPr lang="en-US" sz="2000" dirty="0" smtClean="0"/>
          </a:p>
          <a:p>
            <a:pPr lvl="2"/>
            <a:r>
              <a:rPr lang="en-US" sz="2400" dirty="0" smtClean="0"/>
              <a:t>Infrared tool</a:t>
            </a:r>
            <a:endParaRPr lang="en-US" sz="2000" dirty="0" smtClean="0"/>
          </a:p>
          <a:p>
            <a:endParaRPr lang="en-US" dirty="0"/>
          </a:p>
        </p:txBody>
      </p:sp>
    </p:spTree>
    <p:extLst>
      <p:ext uri="{BB962C8B-B14F-4D97-AF65-F5344CB8AC3E}">
        <p14:creationId xmlns:p14="http://schemas.microsoft.com/office/powerpoint/2010/main" val="3667831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Clipping Needle Teeth</a:t>
            </a:r>
            <a:endParaRPr lang="en-US" dirty="0"/>
          </a:p>
        </p:txBody>
      </p:sp>
      <p:sp>
        <p:nvSpPr>
          <p:cNvPr id="3" name="Content Placeholder 2"/>
          <p:cNvSpPr>
            <a:spLocks noGrp="1"/>
          </p:cNvSpPr>
          <p:nvPr>
            <p:ph idx="1"/>
          </p:nvPr>
        </p:nvSpPr>
        <p:spPr/>
        <p:txBody>
          <a:bodyPr/>
          <a:lstStyle/>
          <a:p>
            <a:pPr lvl="0"/>
            <a:r>
              <a:rPr lang="en-US" dirty="0" smtClean="0"/>
              <a:t>Removal of sharp side teeth on piglets </a:t>
            </a:r>
            <a:endParaRPr lang="en-US" sz="2800" dirty="0" smtClean="0"/>
          </a:p>
          <a:p>
            <a:pPr lvl="1"/>
            <a:r>
              <a:rPr lang="en-US" sz="2800" dirty="0" smtClean="0"/>
              <a:t>Prevents injury to sow during nursing and littermates. </a:t>
            </a:r>
            <a:endParaRPr lang="en-US" sz="2400" dirty="0" smtClean="0"/>
          </a:p>
          <a:p>
            <a:r>
              <a:rPr lang="en-US" sz="3400" dirty="0" smtClean="0"/>
              <a:t>Method</a:t>
            </a:r>
            <a:endParaRPr lang="en-US" sz="3000" dirty="0" smtClean="0"/>
          </a:p>
          <a:p>
            <a:pPr lvl="2"/>
            <a:r>
              <a:rPr lang="en-US" sz="2400" dirty="0" smtClean="0"/>
              <a:t>Disinfected clippers</a:t>
            </a:r>
            <a:endParaRPr lang="en-US" sz="2000" dirty="0" smtClean="0"/>
          </a:p>
          <a:p>
            <a:endParaRPr lang="en-US" dirty="0"/>
          </a:p>
        </p:txBody>
      </p:sp>
    </p:spTree>
    <p:extLst>
      <p:ext uri="{BB962C8B-B14F-4D97-AF65-F5344CB8AC3E}">
        <p14:creationId xmlns:p14="http://schemas.microsoft.com/office/powerpoint/2010/main" val="4292025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Docking</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Removal of a portion of the tail</a:t>
            </a:r>
            <a:endParaRPr lang="en-US" sz="2800" dirty="0" smtClean="0"/>
          </a:p>
          <a:p>
            <a:pPr lvl="1"/>
            <a:r>
              <a:rPr lang="en-US" sz="2800" dirty="0" smtClean="0"/>
              <a:t>Performed on sheep, pigs and sometimes dairy cattle</a:t>
            </a:r>
            <a:endParaRPr lang="en-US" sz="2400" dirty="0" smtClean="0"/>
          </a:p>
          <a:p>
            <a:r>
              <a:rPr lang="en-US" sz="3400" dirty="0" smtClean="0"/>
              <a:t>Sheep and Cattle</a:t>
            </a:r>
            <a:endParaRPr lang="en-US" sz="3000" dirty="0" smtClean="0"/>
          </a:p>
          <a:p>
            <a:pPr lvl="2"/>
            <a:r>
              <a:rPr lang="en-US" sz="2400" dirty="0" smtClean="0"/>
              <a:t>Improves overall sanitation especially during reproductive procedures and parturition </a:t>
            </a:r>
            <a:endParaRPr lang="en-US" sz="2000" dirty="0" smtClean="0"/>
          </a:p>
          <a:p>
            <a:pPr lvl="1"/>
            <a:r>
              <a:rPr lang="en-US" sz="2700" dirty="0" smtClean="0"/>
              <a:t>Methods</a:t>
            </a:r>
            <a:endParaRPr lang="en-US" dirty="0" smtClean="0"/>
          </a:p>
          <a:p>
            <a:pPr lvl="3"/>
            <a:r>
              <a:rPr lang="en-US" dirty="0" smtClean="0"/>
              <a:t>Knife</a:t>
            </a:r>
            <a:endParaRPr lang="en-US" sz="1800" dirty="0" smtClean="0"/>
          </a:p>
          <a:p>
            <a:pPr lvl="3"/>
            <a:r>
              <a:rPr lang="en-US" dirty="0" smtClean="0"/>
              <a:t>Elastrator</a:t>
            </a:r>
            <a:endParaRPr lang="en-US" sz="1800" dirty="0" smtClean="0"/>
          </a:p>
          <a:p>
            <a:pPr lvl="3"/>
            <a:r>
              <a:rPr lang="en-US" dirty="0" err="1" smtClean="0"/>
              <a:t>Burdizzo</a:t>
            </a:r>
            <a:endParaRPr lang="en-US" sz="1800" dirty="0" smtClean="0"/>
          </a:p>
          <a:p>
            <a:pPr lvl="3"/>
            <a:r>
              <a:rPr lang="en-US" dirty="0" smtClean="0"/>
              <a:t>Emasculator</a:t>
            </a:r>
            <a:endParaRPr lang="en-US" sz="1800" dirty="0" smtClean="0"/>
          </a:p>
          <a:p>
            <a:pPr lvl="3"/>
            <a:r>
              <a:rPr lang="en-US" dirty="0" smtClean="0"/>
              <a:t>Electric </a:t>
            </a:r>
            <a:r>
              <a:rPr lang="en-US" dirty="0" err="1" smtClean="0"/>
              <a:t>docker</a:t>
            </a:r>
            <a:endParaRPr lang="en-US" sz="1800" dirty="0" smtClean="0"/>
          </a:p>
          <a:p>
            <a:pPr lvl="3"/>
            <a:r>
              <a:rPr lang="en-US" dirty="0" smtClean="0"/>
              <a:t>Hot iron </a:t>
            </a:r>
            <a:r>
              <a:rPr lang="en-US" dirty="0" err="1" smtClean="0"/>
              <a:t>docker</a:t>
            </a:r>
            <a:endParaRPr lang="en-US" sz="1800" dirty="0" smtClean="0"/>
          </a:p>
          <a:p>
            <a:endParaRPr lang="en-US" dirty="0"/>
          </a:p>
        </p:txBody>
      </p:sp>
    </p:spTree>
    <p:extLst>
      <p:ext uri="{BB962C8B-B14F-4D97-AF65-F5344CB8AC3E}">
        <p14:creationId xmlns:p14="http://schemas.microsoft.com/office/powerpoint/2010/main" val="2248875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Docking</a:t>
            </a:r>
            <a:endParaRPr lang="en-US" dirty="0"/>
          </a:p>
        </p:txBody>
      </p:sp>
      <p:sp>
        <p:nvSpPr>
          <p:cNvPr id="3" name="Content Placeholder 2"/>
          <p:cNvSpPr>
            <a:spLocks noGrp="1"/>
          </p:cNvSpPr>
          <p:nvPr>
            <p:ph idx="1"/>
          </p:nvPr>
        </p:nvSpPr>
        <p:spPr/>
        <p:txBody>
          <a:bodyPr/>
          <a:lstStyle/>
          <a:p>
            <a:r>
              <a:rPr lang="en-US" sz="3400" dirty="0" smtClean="0"/>
              <a:t>Swine </a:t>
            </a:r>
            <a:endParaRPr lang="en-US" sz="3000" dirty="0" smtClean="0"/>
          </a:p>
          <a:p>
            <a:pPr lvl="1"/>
            <a:r>
              <a:rPr lang="en-US" sz="2700" dirty="0" smtClean="0"/>
              <a:t>Prevents tail biting. </a:t>
            </a:r>
            <a:endParaRPr lang="en-US" dirty="0" smtClean="0"/>
          </a:p>
          <a:p>
            <a:pPr lvl="1"/>
            <a:r>
              <a:rPr lang="en-US" sz="2700" dirty="0" smtClean="0"/>
              <a:t>Methods</a:t>
            </a:r>
            <a:endParaRPr lang="en-US" dirty="0" smtClean="0"/>
          </a:p>
          <a:p>
            <a:pPr lvl="3"/>
            <a:r>
              <a:rPr lang="en-US" dirty="0" smtClean="0"/>
              <a:t>Side-cutting pliers</a:t>
            </a:r>
            <a:endParaRPr lang="en-US" sz="1800" dirty="0" smtClean="0"/>
          </a:p>
          <a:p>
            <a:pPr lvl="3"/>
            <a:r>
              <a:rPr lang="en-US" dirty="0" smtClean="0"/>
              <a:t>Hot iron </a:t>
            </a:r>
            <a:r>
              <a:rPr lang="en-US" dirty="0" err="1" smtClean="0"/>
              <a:t>dockers</a:t>
            </a:r>
            <a:r>
              <a:rPr lang="en-US" dirty="0" smtClean="0"/>
              <a:t> </a:t>
            </a:r>
            <a:endParaRPr lang="en-US" sz="1800" dirty="0" smtClean="0"/>
          </a:p>
          <a:p>
            <a:endParaRPr lang="en-US" dirty="0"/>
          </a:p>
        </p:txBody>
      </p:sp>
    </p:spTree>
    <p:extLst>
      <p:ext uri="{BB962C8B-B14F-4D97-AF65-F5344CB8AC3E}">
        <p14:creationId xmlns:p14="http://schemas.microsoft.com/office/powerpoint/2010/main" val="2399643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Vaccination and Immunization </a:t>
            </a:r>
            <a:endParaRPr lang="en-US" dirty="0"/>
          </a:p>
        </p:txBody>
      </p:sp>
      <p:sp>
        <p:nvSpPr>
          <p:cNvPr id="3" name="Content Placeholder 2"/>
          <p:cNvSpPr>
            <a:spLocks noGrp="1"/>
          </p:cNvSpPr>
          <p:nvPr>
            <p:ph idx="1"/>
          </p:nvPr>
        </p:nvSpPr>
        <p:spPr/>
        <p:txBody>
          <a:bodyPr>
            <a:normAutofit/>
          </a:bodyPr>
          <a:lstStyle/>
          <a:p>
            <a:pPr lvl="0"/>
            <a:r>
              <a:rPr lang="en-US" dirty="0" smtClean="0"/>
              <a:t>The purpose of vaccinations is to develop immunity to diseases</a:t>
            </a:r>
            <a:endParaRPr lang="en-US" sz="2800" dirty="0" smtClean="0"/>
          </a:p>
          <a:p>
            <a:endParaRPr lang="en-US" dirty="0"/>
          </a:p>
        </p:txBody>
      </p:sp>
    </p:spTree>
    <p:extLst>
      <p:ext uri="{BB962C8B-B14F-4D97-AF65-F5344CB8AC3E}">
        <p14:creationId xmlns:p14="http://schemas.microsoft.com/office/powerpoint/2010/main" val="3991279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Vaccination and Immunization </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Types of Disease</a:t>
            </a:r>
            <a:endParaRPr lang="en-US" sz="2800" dirty="0" smtClean="0"/>
          </a:p>
          <a:p>
            <a:pPr lvl="1"/>
            <a:r>
              <a:rPr lang="en-US" sz="2800" dirty="0" smtClean="0"/>
              <a:t>Non-Infectious</a:t>
            </a:r>
          </a:p>
          <a:p>
            <a:pPr lvl="2"/>
            <a:r>
              <a:rPr lang="en-US" sz="2500" dirty="0" smtClean="0"/>
              <a:t>caused by environmental or nutrition factors rather than a specific microorganism</a:t>
            </a:r>
          </a:p>
          <a:p>
            <a:pPr lvl="2"/>
            <a:r>
              <a:rPr lang="en-US" sz="2500" dirty="0" smtClean="0"/>
              <a:t>typically not contagious</a:t>
            </a:r>
          </a:p>
          <a:p>
            <a:pPr lvl="2"/>
            <a:r>
              <a:rPr lang="en-US" sz="2500" dirty="0" smtClean="0"/>
              <a:t>Examples:</a:t>
            </a:r>
          </a:p>
          <a:p>
            <a:pPr lvl="3"/>
            <a:r>
              <a:rPr lang="en-US" sz="2200" dirty="0" smtClean="0"/>
              <a:t>faulty nutrition</a:t>
            </a:r>
          </a:p>
          <a:p>
            <a:pPr lvl="3"/>
            <a:r>
              <a:rPr lang="en-US" sz="2200" dirty="0" smtClean="0"/>
              <a:t>trauma</a:t>
            </a:r>
          </a:p>
          <a:p>
            <a:pPr lvl="3"/>
            <a:r>
              <a:rPr lang="en-US" sz="2200" dirty="0" smtClean="0"/>
              <a:t>toxic substances</a:t>
            </a:r>
          </a:p>
          <a:p>
            <a:pPr lvl="3"/>
            <a:r>
              <a:rPr lang="en-US" sz="2200" dirty="0" smtClean="0"/>
              <a:t>congenital defects</a:t>
            </a:r>
          </a:p>
          <a:p>
            <a:pPr lvl="3"/>
            <a:r>
              <a:rPr lang="en-US" sz="2200" dirty="0" smtClean="0"/>
              <a:t>metabolic disorders</a:t>
            </a:r>
            <a:endParaRPr lang="en-US" sz="1800" dirty="0" smtClean="0"/>
          </a:p>
          <a:p>
            <a:pPr lvl="1"/>
            <a:endParaRPr lang="en-US" sz="2000" dirty="0" smtClean="0"/>
          </a:p>
          <a:p>
            <a:endParaRPr lang="en-US" dirty="0"/>
          </a:p>
        </p:txBody>
      </p:sp>
    </p:spTree>
    <p:extLst>
      <p:ext uri="{BB962C8B-B14F-4D97-AF65-F5344CB8AC3E}">
        <p14:creationId xmlns:p14="http://schemas.microsoft.com/office/powerpoint/2010/main" val="2578289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Vaccination and Immunization </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Types of Disease</a:t>
            </a:r>
            <a:endParaRPr lang="en-US" sz="2800" dirty="0" smtClean="0"/>
          </a:p>
          <a:p>
            <a:pPr lvl="1"/>
            <a:r>
              <a:rPr lang="en-US" sz="2800" dirty="0" smtClean="0"/>
              <a:t>Infectious</a:t>
            </a:r>
          </a:p>
          <a:p>
            <a:pPr lvl="2"/>
            <a:r>
              <a:rPr lang="en-US" sz="2500" dirty="0" smtClean="0"/>
              <a:t>caused by a specific disease causing microorganism and/or pathogen</a:t>
            </a:r>
          </a:p>
          <a:p>
            <a:pPr lvl="2"/>
            <a:r>
              <a:rPr lang="en-US" sz="2500" dirty="0" smtClean="0"/>
              <a:t>may or may not be contagious</a:t>
            </a:r>
          </a:p>
          <a:p>
            <a:pPr lvl="2"/>
            <a:r>
              <a:rPr lang="en-US" sz="2500" dirty="0" smtClean="0"/>
              <a:t>Examples:</a:t>
            </a:r>
            <a:endParaRPr lang="en-US" sz="2100" dirty="0" smtClean="0"/>
          </a:p>
          <a:p>
            <a:pPr lvl="3"/>
            <a:r>
              <a:rPr lang="en-US" sz="2100" dirty="0" smtClean="0"/>
              <a:t>Virus</a:t>
            </a:r>
          </a:p>
          <a:p>
            <a:pPr lvl="4"/>
            <a:r>
              <a:rPr lang="en-US" dirty="0" smtClean="0"/>
              <a:t>single celled eukaryotic organism</a:t>
            </a:r>
          </a:p>
          <a:p>
            <a:pPr lvl="4"/>
            <a:r>
              <a:rPr lang="en-US" dirty="0" smtClean="0"/>
              <a:t>has characteristics of both living and nonliving material, but cannot grow and reproduce outside of a living cell</a:t>
            </a:r>
          </a:p>
          <a:p>
            <a:pPr lvl="4"/>
            <a:r>
              <a:rPr lang="en-US" dirty="0" smtClean="0"/>
              <a:t>antibiotics are not effective in treating viruses </a:t>
            </a:r>
            <a:endParaRPr lang="en-US" sz="1600" dirty="0" smtClean="0"/>
          </a:p>
          <a:p>
            <a:pPr lvl="3"/>
            <a:r>
              <a:rPr lang="en-US" sz="2100" dirty="0" smtClean="0"/>
              <a:t>Bacteria</a:t>
            </a:r>
          </a:p>
          <a:p>
            <a:pPr lvl="4"/>
            <a:r>
              <a:rPr lang="en-US" dirty="0" smtClean="0"/>
              <a:t>single celled prokaryotic organism</a:t>
            </a:r>
          </a:p>
          <a:p>
            <a:pPr lvl="4"/>
            <a:r>
              <a:rPr lang="en-US" dirty="0" smtClean="0"/>
              <a:t>survive in various conditions and invade the cells of an animal’s body </a:t>
            </a:r>
            <a:endParaRPr lang="en-US" sz="1600" dirty="0" smtClean="0"/>
          </a:p>
          <a:p>
            <a:pPr lvl="3"/>
            <a:r>
              <a:rPr lang="en-US" sz="2100" dirty="0" smtClean="0"/>
              <a:t>Protozoa</a:t>
            </a:r>
          </a:p>
          <a:p>
            <a:pPr lvl="4"/>
            <a:r>
              <a:rPr lang="en-US" dirty="0" smtClean="0"/>
              <a:t>microorganism that causes disease</a:t>
            </a:r>
            <a:endParaRPr lang="en-US" sz="1600" dirty="0" smtClean="0"/>
          </a:p>
          <a:p>
            <a:endParaRPr lang="en-US" dirty="0"/>
          </a:p>
        </p:txBody>
      </p:sp>
    </p:spTree>
    <p:extLst>
      <p:ext uri="{BB962C8B-B14F-4D97-AF65-F5344CB8AC3E}">
        <p14:creationId xmlns:p14="http://schemas.microsoft.com/office/powerpoint/2010/main" val="4133376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5.02</a:t>
            </a:r>
            <a:endParaRPr lang="en-US" dirty="0"/>
          </a:p>
        </p:txBody>
      </p:sp>
      <p:sp>
        <p:nvSpPr>
          <p:cNvPr id="3" name="Content Placeholder 2"/>
          <p:cNvSpPr>
            <a:spLocks noGrp="1"/>
          </p:cNvSpPr>
          <p:nvPr>
            <p:ph idx="1"/>
          </p:nvPr>
        </p:nvSpPr>
        <p:spPr/>
        <p:txBody>
          <a:bodyPr/>
          <a:lstStyle/>
          <a:p>
            <a:r>
              <a:rPr lang="en-US" dirty="0" smtClean="0"/>
              <a:t>Classify diseases of animals and preventative maintenance procedures.</a:t>
            </a:r>
            <a:endParaRPr lang="en-US" dirty="0"/>
          </a:p>
        </p:txBody>
      </p:sp>
    </p:spTree>
    <p:extLst>
      <p:ext uri="{BB962C8B-B14F-4D97-AF65-F5344CB8AC3E}">
        <p14:creationId xmlns:p14="http://schemas.microsoft.com/office/powerpoint/2010/main" val="12470023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Vaccination and Immunization</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Immunity</a:t>
            </a:r>
          </a:p>
          <a:p>
            <a:pPr lvl="1"/>
            <a:r>
              <a:rPr lang="en-US" dirty="0" smtClean="0"/>
              <a:t>resistance to developing a disease</a:t>
            </a:r>
            <a:endParaRPr lang="en-US" sz="2200" dirty="0" smtClean="0"/>
          </a:p>
          <a:p>
            <a:pPr lvl="1"/>
            <a:r>
              <a:rPr lang="en-US" sz="2800" dirty="0" smtClean="0"/>
              <a:t>types of Immunity:</a:t>
            </a:r>
            <a:endParaRPr lang="en-US" sz="2400" dirty="0" smtClean="0"/>
          </a:p>
          <a:p>
            <a:pPr lvl="2"/>
            <a:r>
              <a:rPr lang="en-US" sz="2400" dirty="0" smtClean="0"/>
              <a:t>Active</a:t>
            </a:r>
          </a:p>
          <a:p>
            <a:pPr lvl="3"/>
            <a:r>
              <a:rPr lang="en-US" sz="2100" dirty="0" smtClean="0"/>
              <a:t>immunity that is acquired naturally due to exposure to substance that stimulates antibody production</a:t>
            </a:r>
          </a:p>
          <a:p>
            <a:pPr lvl="4"/>
            <a:r>
              <a:rPr lang="en-US" dirty="0" smtClean="0"/>
              <a:t>vaccination</a:t>
            </a:r>
            <a:endParaRPr lang="en-US" sz="1600" dirty="0" smtClean="0"/>
          </a:p>
          <a:p>
            <a:pPr lvl="2"/>
            <a:r>
              <a:rPr lang="en-US" sz="2400" dirty="0" smtClean="0"/>
              <a:t>Passive</a:t>
            </a:r>
          </a:p>
          <a:p>
            <a:pPr lvl="3"/>
            <a:r>
              <a:rPr lang="en-US" sz="2100" dirty="0" smtClean="0"/>
              <a:t>antibodies that are transferred from mother to baby or injected into an animal from an animal that is already immune</a:t>
            </a:r>
          </a:p>
          <a:p>
            <a:pPr lvl="4"/>
            <a:r>
              <a:rPr lang="en-US" dirty="0" err="1" smtClean="0"/>
              <a:t>colostrum</a:t>
            </a:r>
            <a:endParaRPr lang="en-US" sz="1600" dirty="0" smtClean="0"/>
          </a:p>
          <a:p>
            <a:endParaRPr lang="en-US" dirty="0"/>
          </a:p>
        </p:txBody>
      </p:sp>
    </p:spTree>
    <p:extLst>
      <p:ext uri="{BB962C8B-B14F-4D97-AF65-F5344CB8AC3E}">
        <p14:creationId xmlns:p14="http://schemas.microsoft.com/office/powerpoint/2010/main" val="2393872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Vaccination and Immunization</a:t>
            </a:r>
            <a:endParaRPr lang="en-US" dirty="0"/>
          </a:p>
        </p:txBody>
      </p:sp>
      <p:sp>
        <p:nvSpPr>
          <p:cNvPr id="3" name="Content Placeholder 2"/>
          <p:cNvSpPr>
            <a:spLocks noGrp="1"/>
          </p:cNvSpPr>
          <p:nvPr>
            <p:ph idx="1"/>
          </p:nvPr>
        </p:nvSpPr>
        <p:spPr/>
        <p:txBody>
          <a:bodyPr/>
          <a:lstStyle/>
          <a:p>
            <a:pPr lvl="0"/>
            <a:r>
              <a:rPr lang="en-US" dirty="0" smtClean="0"/>
              <a:t>Vaccines</a:t>
            </a:r>
          </a:p>
          <a:p>
            <a:pPr lvl="1"/>
            <a:r>
              <a:rPr lang="en-US" dirty="0" smtClean="0"/>
              <a:t>substances that develop resistance to disease (immunity) </a:t>
            </a:r>
            <a:endParaRPr lang="en-US" sz="2200" dirty="0" smtClean="0"/>
          </a:p>
          <a:p>
            <a:pPr lvl="1"/>
            <a:r>
              <a:rPr lang="en-US" sz="2800" dirty="0" smtClean="0"/>
              <a:t>Types of Vaccines</a:t>
            </a:r>
            <a:endParaRPr lang="en-US" sz="2400" dirty="0" smtClean="0"/>
          </a:p>
          <a:p>
            <a:pPr lvl="2"/>
            <a:r>
              <a:rPr lang="en-US" sz="2400" dirty="0" smtClean="0"/>
              <a:t>Modified Live</a:t>
            </a:r>
          </a:p>
          <a:p>
            <a:pPr lvl="3"/>
            <a:r>
              <a:rPr lang="en-US" sz="2100" dirty="0" smtClean="0"/>
              <a:t>vaccines that are alive but are weakened and have lost their disease causing ability </a:t>
            </a:r>
            <a:endParaRPr lang="en-US" sz="1700" dirty="0" smtClean="0"/>
          </a:p>
          <a:p>
            <a:pPr lvl="2"/>
            <a:r>
              <a:rPr lang="en-US" sz="2400" dirty="0" smtClean="0"/>
              <a:t>Killed</a:t>
            </a:r>
          </a:p>
          <a:p>
            <a:pPr lvl="3"/>
            <a:r>
              <a:rPr lang="en-US" sz="2100" dirty="0" smtClean="0"/>
              <a:t>vaccines that do not contain pathogens, but still stimulate immune response </a:t>
            </a:r>
            <a:endParaRPr lang="en-US" sz="1700" dirty="0" smtClean="0"/>
          </a:p>
          <a:p>
            <a:endParaRPr lang="en-US" dirty="0"/>
          </a:p>
        </p:txBody>
      </p:sp>
    </p:spTree>
    <p:extLst>
      <p:ext uri="{BB962C8B-B14F-4D97-AF65-F5344CB8AC3E}">
        <p14:creationId xmlns:p14="http://schemas.microsoft.com/office/powerpoint/2010/main" val="25199384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Vaccination and Immunization</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Routes of Injection</a:t>
            </a:r>
            <a:endParaRPr lang="en-US" sz="2800" dirty="0" smtClean="0"/>
          </a:p>
          <a:p>
            <a:pPr lvl="1"/>
            <a:r>
              <a:rPr lang="en-US" sz="2800" dirty="0" smtClean="0"/>
              <a:t>Vaccine Injections</a:t>
            </a:r>
            <a:endParaRPr lang="en-US" sz="2400" dirty="0" smtClean="0"/>
          </a:p>
          <a:p>
            <a:pPr lvl="2"/>
            <a:r>
              <a:rPr lang="en-US" sz="2400" dirty="0" smtClean="0"/>
              <a:t>Subcutaneous</a:t>
            </a:r>
          </a:p>
          <a:p>
            <a:pPr lvl="3"/>
            <a:r>
              <a:rPr lang="en-US" sz="2100" dirty="0" smtClean="0"/>
              <a:t>under the skin</a:t>
            </a:r>
          </a:p>
          <a:p>
            <a:pPr lvl="4"/>
            <a:r>
              <a:rPr lang="en-US" dirty="0" smtClean="0"/>
              <a:t>angled approximately 45 degrees</a:t>
            </a:r>
            <a:endParaRPr lang="en-US" sz="1600" dirty="0" smtClean="0"/>
          </a:p>
          <a:p>
            <a:pPr lvl="2"/>
            <a:r>
              <a:rPr lang="en-US" sz="2400" dirty="0" smtClean="0"/>
              <a:t>Intramuscular</a:t>
            </a:r>
          </a:p>
          <a:p>
            <a:pPr lvl="3"/>
            <a:r>
              <a:rPr lang="en-US" sz="2100" dirty="0" smtClean="0"/>
              <a:t>into the muscle</a:t>
            </a:r>
          </a:p>
          <a:p>
            <a:pPr lvl="4"/>
            <a:r>
              <a:rPr lang="en-US" dirty="0" smtClean="0"/>
              <a:t>90 degree angle</a:t>
            </a:r>
            <a:endParaRPr lang="en-US" sz="1600" dirty="0" smtClean="0"/>
          </a:p>
          <a:p>
            <a:pPr lvl="2"/>
            <a:r>
              <a:rPr lang="en-US" sz="2400" dirty="0" smtClean="0"/>
              <a:t>Intranasal</a:t>
            </a:r>
          </a:p>
          <a:p>
            <a:pPr lvl="3"/>
            <a:r>
              <a:rPr lang="en-US" sz="2100" dirty="0" smtClean="0"/>
              <a:t>into the nose</a:t>
            </a:r>
          </a:p>
          <a:p>
            <a:pPr lvl="4"/>
            <a:r>
              <a:rPr lang="en-US" dirty="0" smtClean="0"/>
              <a:t>no needle used</a:t>
            </a:r>
          </a:p>
          <a:p>
            <a:pPr lvl="4"/>
            <a:r>
              <a:rPr lang="en-US" dirty="0" smtClean="0"/>
              <a:t>vaccine is deposited through small tube into the nasal cavity</a:t>
            </a:r>
            <a:endParaRPr lang="en-US" sz="1600" dirty="0" smtClean="0"/>
          </a:p>
          <a:p>
            <a:endParaRPr lang="en-US" dirty="0"/>
          </a:p>
        </p:txBody>
      </p:sp>
    </p:spTree>
    <p:extLst>
      <p:ext uri="{BB962C8B-B14F-4D97-AF65-F5344CB8AC3E}">
        <p14:creationId xmlns:p14="http://schemas.microsoft.com/office/powerpoint/2010/main" val="25746782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Vaccination and Immunization</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Routes of Injection</a:t>
            </a:r>
            <a:endParaRPr lang="en-US" sz="2800" dirty="0" smtClean="0"/>
          </a:p>
          <a:p>
            <a:pPr lvl="1"/>
            <a:r>
              <a:rPr lang="en-US" sz="2800" dirty="0" smtClean="0"/>
              <a:t>Medication Injections</a:t>
            </a:r>
            <a:endParaRPr lang="en-US" sz="2400" dirty="0" smtClean="0"/>
          </a:p>
          <a:p>
            <a:pPr lvl="2"/>
            <a:r>
              <a:rPr lang="en-US" sz="2400" dirty="0" smtClean="0"/>
              <a:t>Subcutaneous</a:t>
            </a:r>
            <a:endParaRPr lang="en-US" sz="2000" dirty="0" smtClean="0"/>
          </a:p>
          <a:p>
            <a:pPr lvl="2"/>
            <a:r>
              <a:rPr lang="en-US" sz="2400" dirty="0" smtClean="0"/>
              <a:t>Intramuscular</a:t>
            </a:r>
            <a:endParaRPr lang="en-US" sz="2000" dirty="0" smtClean="0"/>
          </a:p>
          <a:p>
            <a:pPr lvl="2"/>
            <a:r>
              <a:rPr lang="en-US" sz="2400" dirty="0" smtClean="0"/>
              <a:t>Intravenous</a:t>
            </a:r>
          </a:p>
          <a:p>
            <a:pPr lvl="3"/>
            <a:r>
              <a:rPr lang="en-US" sz="2100" dirty="0" smtClean="0"/>
              <a:t>into the vein</a:t>
            </a:r>
          </a:p>
          <a:p>
            <a:pPr lvl="3"/>
            <a:r>
              <a:rPr lang="en-US" sz="2100" dirty="0" smtClean="0"/>
              <a:t>angled approximately 25 degrees</a:t>
            </a:r>
          </a:p>
          <a:p>
            <a:pPr lvl="3"/>
            <a:r>
              <a:rPr lang="en-US" sz="2100" dirty="0" smtClean="0"/>
              <a:t>jugular vein is most common vein used but caution must be taken to not hit carotid artery</a:t>
            </a:r>
            <a:endParaRPr lang="en-US" sz="1700" dirty="0" smtClean="0"/>
          </a:p>
          <a:p>
            <a:pPr lvl="2"/>
            <a:r>
              <a:rPr lang="en-US" sz="2400" dirty="0" err="1" smtClean="0"/>
              <a:t>Intradermal</a:t>
            </a:r>
            <a:endParaRPr lang="en-US" sz="2400" dirty="0" smtClean="0"/>
          </a:p>
          <a:p>
            <a:pPr lvl="3"/>
            <a:r>
              <a:rPr lang="en-US" sz="2100" dirty="0" smtClean="0"/>
              <a:t>into the epidermal layer of the skin</a:t>
            </a:r>
          </a:p>
          <a:p>
            <a:pPr lvl="3"/>
            <a:r>
              <a:rPr lang="en-US" sz="2100" dirty="0" smtClean="0"/>
              <a:t>angled approximately 10-15 degrees</a:t>
            </a:r>
            <a:endParaRPr lang="en-US" sz="1700" dirty="0" smtClean="0"/>
          </a:p>
          <a:p>
            <a:endParaRPr lang="en-US" dirty="0"/>
          </a:p>
        </p:txBody>
      </p:sp>
    </p:spTree>
    <p:extLst>
      <p:ext uri="{BB962C8B-B14F-4D97-AF65-F5344CB8AC3E}">
        <p14:creationId xmlns:p14="http://schemas.microsoft.com/office/powerpoint/2010/main" val="20400444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Common Diseases of Cattle</a:t>
            </a:r>
            <a:endParaRPr lang="en-US" dirty="0"/>
          </a:p>
        </p:txBody>
      </p:sp>
      <p:sp>
        <p:nvSpPr>
          <p:cNvPr id="3" name="Content Placeholder 2"/>
          <p:cNvSpPr>
            <a:spLocks noGrp="1"/>
          </p:cNvSpPr>
          <p:nvPr>
            <p:ph idx="1"/>
          </p:nvPr>
        </p:nvSpPr>
        <p:spPr/>
        <p:txBody>
          <a:bodyPr>
            <a:normAutofit/>
          </a:bodyPr>
          <a:lstStyle/>
          <a:p>
            <a:pPr lvl="1"/>
            <a:r>
              <a:rPr lang="en-US" sz="2800" dirty="0" smtClean="0"/>
              <a:t>Brucellosis</a:t>
            </a:r>
          </a:p>
          <a:p>
            <a:pPr lvl="2"/>
            <a:r>
              <a:rPr lang="en-US" sz="2500" dirty="0" smtClean="0"/>
              <a:t>microorganism that causes abortion during last half of pregnancy, afterbirth retention or sterility</a:t>
            </a:r>
          </a:p>
          <a:p>
            <a:pPr lvl="2"/>
            <a:r>
              <a:rPr lang="en-US" sz="2500" dirty="0" smtClean="0"/>
              <a:t>must be slaughtered and disposed of properly</a:t>
            </a:r>
          </a:p>
          <a:p>
            <a:pPr lvl="2"/>
            <a:r>
              <a:rPr lang="en-US" sz="2500" dirty="0" smtClean="0"/>
              <a:t>Prevention</a:t>
            </a:r>
          </a:p>
          <a:p>
            <a:pPr lvl="3"/>
            <a:r>
              <a:rPr lang="en-US" sz="2200" dirty="0" smtClean="0"/>
              <a:t>vaccinating breeding females</a:t>
            </a:r>
          </a:p>
          <a:p>
            <a:pPr lvl="3"/>
            <a:r>
              <a:rPr lang="en-US" sz="2200" dirty="0" smtClean="0"/>
              <a:t>testing animals</a:t>
            </a:r>
          </a:p>
          <a:p>
            <a:pPr lvl="3"/>
            <a:r>
              <a:rPr lang="en-US" sz="2200" dirty="0" smtClean="0"/>
              <a:t>purchasing from brucellosis free producers</a:t>
            </a:r>
            <a:endParaRPr lang="en-US" sz="1800" dirty="0" smtClean="0"/>
          </a:p>
          <a:p>
            <a:endParaRPr lang="en-US" dirty="0"/>
          </a:p>
        </p:txBody>
      </p:sp>
    </p:spTree>
    <p:extLst>
      <p:ext uri="{BB962C8B-B14F-4D97-AF65-F5344CB8AC3E}">
        <p14:creationId xmlns:p14="http://schemas.microsoft.com/office/powerpoint/2010/main" val="19709595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Common Diseases of Cattle</a:t>
            </a:r>
            <a:endParaRPr lang="en-US" dirty="0"/>
          </a:p>
        </p:txBody>
      </p:sp>
      <p:sp>
        <p:nvSpPr>
          <p:cNvPr id="3" name="Content Placeholder 2"/>
          <p:cNvSpPr>
            <a:spLocks noGrp="1"/>
          </p:cNvSpPr>
          <p:nvPr>
            <p:ph idx="1"/>
          </p:nvPr>
        </p:nvSpPr>
        <p:spPr/>
        <p:txBody>
          <a:bodyPr>
            <a:normAutofit/>
          </a:bodyPr>
          <a:lstStyle/>
          <a:p>
            <a:pPr lvl="1"/>
            <a:r>
              <a:rPr lang="en-US" sz="2800" dirty="0" smtClean="0"/>
              <a:t>Shipping Fever</a:t>
            </a:r>
          </a:p>
          <a:p>
            <a:pPr lvl="2"/>
            <a:r>
              <a:rPr lang="en-US" sz="2500" dirty="0" smtClean="0"/>
              <a:t>disease complex with many symptoms</a:t>
            </a:r>
          </a:p>
          <a:p>
            <a:pPr lvl="3"/>
            <a:r>
              <a:rPr lang="en-US" sz="2200" dirty="0" smtClean="0"/>
              <a:t>closed eyes</a:t>
            </a:r>
          </a:p>
          <a:p>
            <a:pPr lvl="3"/>
            <a:r>
              <a:rPr lang="en-US" sz="2200" dirty="0" smtClean="0"/>
              <a:t>Fever</a:t>
            </a:r>
          </a:p>
          <a:p>
            <a:pPr lvl="3"/>
            <a:r>
              <a:rPr lang="en-US" sz="2200" dirty="0" smtClean="0"/>
              <a:t>Coughing</a:t>
            </a:r>
          </a:p>
          <a:p>
            <a:pPr lvl="3"/>
            <a:r>
              <a:rPr lang="en-US" sz="2200" dirty="0" smtClean="0"/>
              <a:t>Diarrhea</a:t>
            </a:r>
          </a:p>
          <a:p>
            <a:pPr lvl="3"/>
            <a:r>
              <a:rPr lang="en-US" sz="2200" dirty="0" smtClean="0"/>
              <a:t>discharge from nose</a:t>
            </a:r>
          </a:p>
          <a:p>
            <a:pPr lvl="2"/>
            <a:r>
              <a:rPr lang="en-US" sz="2500" dirty="0" smtClean="0"/>
              <a:t>more common in young cattle during times of stress</a:t>
            </a:r>
          </a:p>
          <a:p>
            <a:pPr lvl="2"/>
            <a:r>
              <a:rPr lang="en-US" sz="2500" dirty="0" smtClean="0"/>
              <a:t>Treatment</a:t>
            </a:r>
          </a:p>
          <a:p>
            <a:pPr lvl="3"/>
            <a:r>
              <a:rPr lang="en-US" sz="2200" dirty="0" smtClean="0"/>
              <a:t>antibiotics and sulfa drugs</a:t>
            </a:r>
            <a:endParaRPr lang="en-US" sz="1800" dirty="0" smtClean="0"/>
          </a:p>
        </p:txBody>
      </p:sp>
    </p:spTree>
    <p:extLst>
      <p:ext uri="{BB962C8B-B14F-4D97-AF65-F5344CB8AC3E}">
        <p14:creationId xmlns:p14="http://schemas.microsoft.com/office/powerpoint/2010/main" val="133913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Common Diseases of Cattle</a:t>
            </a:r>
            <a:endParaRPr lang="en-US" dirty="0"/>
          </a:p>
        </p:txBody>
      </p:sp>
      <p:sp>
        <p:nvSpPr>
          <p:cNvPr id="3" name="Content Placeholder 2"/>
          <p:cNvSpPr>
            <a:spLocks noGrp="1"/>
          </p:cNvSpPr>
          <p:nvPr>
            <p:ph idx="1"/>
          </p:nvPr>
        </p:nvSpPr>
        <p:spPr/>
        <p:txBody>
          <a:bodyPr>
            <a:normAutofit/>
          </a:bodyPr>
          <a:lstStyle/>
          <a:p>
            <a:pPr lvl="1"/>
            <a:r>
              <a:rPr lang="en-US" sz="2800" dirty="0" smtClean="0"/>
              <a:t>Blackleg</a:t>
            </a:r>
          </a:p>
          <a:p>
            <a:pPr lvl="2"/>
            <a:r>
              <a:rPr lang="en-US" sz="2500" dirty="0" smtClean="0"/>
              <a:t>bacterial disease that lives in soils and infects animals through wounds</a:t>
            </a:r>
          </a:p>
          <a:p>
            <a:pPr lvl="3"/>
            <a:r>
              <a:rPr lang="en-US" sz="2200" dirty="0" smtClean="0"/>
              <a:t>Sudden death</a:t>
            </a:r>
          </a:p>
          <a:p>
            <a:pPr lvl="3"/>
            <a:r>
              <a:rPr lang="en-US" sz="2200" dirty="0" smtClean="0"/>
              <a:t>Lameness</a:t>
            </a:r>
          </a:p>
          <a:p>
            <a:pPr lvl="3"/>
            <a:r>
              <a:rPr lang="en-US" sz="2200" dirty="0" smtClean="0"/>
              <a:t>swollen muscles</a:t>
            </a:r>
          </a:p>
          <a:p>
            <a:pPr lvl="3"/>
            <a:r>
              <a:rPr lang="en-US" sz="2200" dirty="0" smtClean="0"/>
              <a:t>high fever </a:t>
            </a:r>
          </a:p>
          <a:p>
            <a:pPr lvl="2"/>
            <a:r>
              <a:rPr lang="en-US" sz="2500" dirty="0" smtClean="0"/>
              <a:t>Prevention</a:t>
            </a:r>
          </a:p>
          <a:p>
            <a:pPr lvl="3"/>
            <a:r>
              <a:rPr lang="en-US" sz="2200" dirty="0" smtClean="0"/>
              <a:t>vaccination</a:t>
            </a:r>
            <a:endParaRPr lang="en-US" sz="1800" dirty="0" smtClean="0"/>
          </a:p>
          <a:p>
            <a:endParaRPr lang="en-US" dirty="0"/>
          </a:p>
        </p:txBody>
      </p:sp>
    </p:spTree>
    <p:extLst>
      <p:ext uri="{BB962C8B-B14F-4D97-AF65-F5344CB8AC3E}">
        <p14:creationId xmlns:p14="http://schemas.microsoft.com/office/powerpoint/2010/main" val="3662551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Common Diseases of Cattle</a:t>
            </a:r>
            <a:endParaRPr lang="en-US" dirty="0"/>
          </a:p>
        </p:txBody>
      </p:sp>
      <p:sp>
        <p:nvSpPr>
          <p:cNvPr id="3" name="Content Placeholder 2"/>
          <p:cNvSpPr>
            <a:spLocks noGrp="1"/>
          </p:cNvSpPr>
          <p:nvPr>
            <p:ph idx="1"/>
          </p:nvPr>
        </p:nvSpPr>
        <p:spPr/>
        <p:txBody>
          <a:bodyPr>
            <a:normAutofit lnSpcReduction="10000"/>
          </a:bodyPr>
          <a:lstStyle/>
          <a:p>
            <a:pPr lvl="1"/>
            <a:r>
              <a:rPr lang="en-US" sz="2800" dirty="0" smtClean="0"/>
              <a:t>Mastitis</a:t>
            </a:r>
          </a:p>
          <a:p>
            <a:pPr lvl="2"/>
            <a:r>
              <a:rPr lang="en-US" sz="2500" dirty="0" smtClean="0"/>
              <a:t>bacterial infection that causes inflammation in mammary glands</a:t>
            </a:r>
          </a:p>
          <a:p>
            <a:pPr lvl="2"/>
            <a:r>
              <a:rPr lang="en-US" sz="2500" dirty="0" smtClean="0"/>
              <a:t>more common in dairy industry</a:t>
            </a:r>
          </a:p>
          <a:p>
            <a:pPr lvl="2"/>
            <a:r>
              <a:rPr lang="en-US" sz="2500" dirty="0" smtClean="0"/>
              <a:t>Prevention</a:t>
            </a:r>
          </a:p>
          <a:p>
            <a:pPr lvl="3"/>
            <a:r>
              <a:rPr lang="en-US" sz="2200" dirty="0" smtClean="0"/>
              <a:t>sanitation and proper milking procedures</a:t>
            </a:r>
            <a:endParaRPr lang="en-US" sz="1800" dirty="0" smtClean="0"/>
          </a:p>
          <a:p>
            <a:pPr lvl="1"/>
            <a:endParaRPr lang="en-US" sz="2800" dirty="0" smtClean="0"/>
          </a:p>
          <a:p>
            <a:pPr lvl="1"/>
            <a:endParaRPr lang="en-US" sz="2800" dirty="0" smtClean="0"/>
          </a:p>
          <a:p>
            <a:pPr lvl="1"/>
            <a:r>
              <a:rPr lang="en-US" sz="2800" dirty="0" smtClean="0"/>
              <a:t>Many others diseases</a:t>
            </a:r>
          </a:p>
          <a:p>
            <a:pPr lvl="2"/>
            <a:r>
              <a:rPr lang="en-US" sz="2500" dirty="0" smtClean="0"/>
              <a:t>as pinkeye, mastitis, </a:t>
            </a:r>
            <a:r>
              <a:rPr lang="en-US" sz="2500" dirty="0" err="1" smtClean="0"/>
              <a:t>leptospirosis</a:t>
            </a:r>
            <a:r>
              <a:rPr lang="en-US" sz="2500" dirty="0" smtClean="0"/>
              <a:t>, foot rot, and scours</a:t>
            </a:r>
            <a:endParaRPr lang="en-US" sz="2100" dirty="0" smtClean="0"/>
          </a:p>
          <a:p>
            <a:endParaRPr lang="en-US" dirty="0"/>
          </a:p>
        </p:txBody>
      </p:sp>
    </p:spTree>
    <p:extLst>
      <p:ext uri="{BB962C8B-B14F-4D97-AF65-F5344CB8AC3E}">
        <p14:creationId xmlns:p14="http://schemas.microsoft.com/office/powerpoint/2010/main" val="20028721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Common Diseases of Swine</a:t>
            </a:r>
            <a:endParaRPr lang="en-US" dirty="0"/>
          </a:p>
        </p:txBody>
      </p:sp>
      <p:sp>
        <p:nvSpPr>
          <p:cNvPr id="3" name="Content Placeholder 2"/>
          <p:cNvSpPr>
            <a:spLocks noGrp="1"/>
          </p:cNvSpPr>
          <p:nvPr>
            <p:ph idx="1"/>
          </p:nvPr>
        </p:nvSpPr>
        <p:spPr/>
        <p:txBody>
          <a:bodyPr>
            <a:normAutofit/>
          </a:bodyPr>
          <a:lstStyle/>
          <a:p>
            <a:pPr lvl="1"/>
            <a:r>
              <a:rPr lang="en-US" sz="2800" dirty="0" smtClean="0"/>
              <a:t>Transmissible Gastroenteritis (TGE)</a:t>
            </a:r>
          </a:p>
          <a:p>
            <a:pPr lvl="2"/>
            <a:r>
              <a:rPr lang="en-US" sz="2500" dirty="0" smtClean="0"/>
              <a:t>Very contagious</a:t>
            </a:r>
          </a:p>
          <a:p>
            <a:pPr lvl="2"/>
            <a:r>
              <a:rPr lang="en-US" sz="2500" dirty="0" smtClean="0"/>
              <a:t>Virus</a:t>
            </a:r>
          </a:p>
          <a:p>
            <a:pPr lvl="2"/>
            <a:r>
              <a:rPr lang="en-US" sz="2500" dirty="0" smtClean="0"/>
              <a:t>Symptoms</a:t>
            </a:r>
          </a:p>
          <a:p>
            <a:pPr lvl="3"/>
            <a:r>
              <a:rPr lang="en-US" sz="2200" dirty="0" smtClean="0"/>
              <a:t>Vomiting</a:t>
            </a:r>
          </a:p>
          <a:p>
            <a:pPr lvl="3"/>
            <a:r>
              <a:rPr lang="en-US" sz="2200" dirty="0" smtClean="0"/>
              <a:t>diarrhea with white, </a:t>
            </a:r>
            <a:r>
              <a:rPr lang="en-US" sz="2200" dirty="0" smtClean="0">
                <a:solidFill>
                  <a:srgbClr val="FFFF00"/>
                </a:solidFill>
              </a:rPr>
              <a:t>yellow</a:t>
            </a:r>
            <a:r>
              <a:rPr lang="en-US" sz="2200" dirty="0" smtClean="0"/>
              <a:t> or </a:t>
            </a:r>
            <a:r>
              <a:rPr lang="en-US" sz="2200" dirty="0" smtClean="0">
                <a:solidFill>
                  <a:srgbClr val="92D050"/>
                </a:solidFill>
              </a:rPr>
              <a:t>green</a:t>
            </a:r>
            <a:r>
              <a:rPr lang="en-US" sz="2200" dirty="0" smtClean="0"/>
              <a:t> feces</a:t>
            </a:r>
          </a:p>
          <a:p>
            <a:pPr lvl="3"/>
            <a:r>
              <a:rPr lang="en-US" sz="2200" dirty="0" smtClean="0"/>
              <a:t>kills almost 100% of baby pigs</a:t>
            </a:r>
          </a:p>
          <a:p>
            <a:pPr lvl="2"/>
            <a:r>
              <a:rPr lang="en-US" sz="2500" dirty="0" smtClean="0"/>
              <a:t>Treatment</a:t>
            </a:r>
          </a:p>
          <a:p>
            <a:pPr lvl="3"/>
            <a:r>
              <a:rPr lang="en-US" sz="2200" dirty="0" smtClean="0"/>
              <a:t>Drugs and vaccines are not effective in controlling and treating TGE in swine</a:t>
            </a:r>
            <a:endParaRPr lang="en-US" sz="1800" dirty="0" smtClean="0"/>
          </a:p>
        </p:txBody>
      </p:sp>
    </p:spTree>
    <p:extLst>
      <p:ext uri="{BB962C8B-B14F-4D97-AF65-F5344CB8AC3E}">
        <p14:creationId xmlns:p14="http://schemas.microsoft.com/office/powerpoint/2010/main" val="4427677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Common Diseases of Swine</a:t>
            </a:r>
            <a:endParaRPr lang="en-US" dirty="0"/>
          </a:p>
        </p:txBody>
      </p:sp>
      <p:sp>
        <p:nvSpPr>
          <p:cNvPr id="3" name="Content Placeholder 2"/>
          <p:cNvSpPr>
            <a:spLocks noGrp="1"/>
          </p:cNvSpPr>
          <p:nvPr>
            <p:ph idx="1"/>
          </p:nvPr>
        </p:nvSpPr>
        <p:spPr/>
        <p:txBody>
          <a:bodyPr>
            <a:normAutofit/>
          </a:bodyPr>
          <a:lstStyle/>
          <a:p>
            <a:pPr lvl="1"/>
            <a:r>
              <a:rPr lang="en-US" sz="2800" dirty="0" smtClean="0"/>
              <a:t>Swine Dysentery</a:t>
            </a:r>
          </a:p>
          <a:p>
            <a:pPr lvl="2"/>
            <a:r>
              <a:rPr lang="en-US" sz="2500" dirty="0" smtClean="0"/>
              <a:t>bacterial disease</a:t>
            </a:r>
          </a:p>
          <a:p>
            <a:pPr lvl="2"/>
            <a:r>
              <a:rPr lang="en-US" sz="2500" dirty="0" smtClean="0"/>
              <a:t>bloody scours</a:t>
            </a:r>
          </a:p>
          <a:p>
            <a:pPr lvl="2"/>
            <a:r>
              <a:rPr lang="en-US" sz="2500" dirty="0" smtClean="0"/>
              <a:t>Treatment</a:t>
            </a:r>
          </a:p>
          <a:p>
            <a:pPr lvl="3"/>
            <a:r>
              <a:rPr lang="en-US" sz="2200" dirty="0" smtClean="0"/>
              <a:t>use of one of the several recommended drugs in the drinking water</a:t>
            </a:r>
            <a:endParaRPr lang="en-US" sz="1800" dirty="0" smtClean="0"/>
          </a:p>
        </p:txBody>
      </p:sp>
    </p:spTree>
    <p:extLst>
      <p:ext uri="{BB962C8B-B14F-4D97-AF65-F5344CB8AC3E}">
        <p14:creationId xmlns:p14="http://schemas.microsoft.com/office/powerpoint/2010/main" val="1560322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Preventative Maintenance</a:t>
            </a:r>
            <a:endParaRPr lang="en-US" dirty="0"/>
          </a:p>
        </p:txBody>
      </p:sp>
      <p:sp>
        <p:nvSpPr>
          <p:cNvPr id="3" name="Content Placeholder 2"/>
          <p:cNvSpPr>
            <a:spLocks noGrp="1"/>
          </p:cNvSpPr>
          <p:nvPr>
            <p:ph idx="1"/>
          </p:nvPr>
        </p:nvSpPr>
        <p:spPr/>
        <p:txBody>
          <a:bodyPr>
            <a:normAutofit/>
          </a:bodyPr>
          <a:lstStyle/>
          <a:p>
            <a:pPr lvl="0"/>
            <a:r>
              <a:rPr lang="en-US" dirty="0" smtClean="0"/>
              <a:t>Every production farm (swine, cattle, poultry, or sheep) should establish a preventative maintenance schedule that is followed year after year</a:t>
            </a:r>
          </a:p>
          <a:p>
            <a:pPr lvl="1"/>
            <a:r>
              <a:rPr lang="en-US" dirty="0" smtClean="0"/>
              <a:t>It will vary depending on the type of animals you are raising</a:t>
            </a:r>
          </a:p>
          <a:p>
            <a:endParaRPr lang="en-US" dirty="0"/>
          </a:p>
        </p:txBody>
      </p:sp>
    </p:spTree>
    <p:extLst>
      <p:ext uri="{BB962C8B-B14F-4D97-AF65-F5344CB8AC3E}">
        <p14:creationId xmlns:p14="http://schemas.microsoft.com/office/powerpoint/2010/main" val="29067727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Common Diseases of Swine</a:t>
            </a:r>
            <a:endParaRPr lang="en-US" dirty="0"/>
          </a:p>
        </p:txBody>
      </p:sp>
      <p:sp>
        <p:nvSpPr>
          <p:cNvPr id="3" name="Content Placeholder 2"/>
          <p:cNvSpPr>
            <a:spLocks noGrp="1"/>
          </p:cNvSpPr>
          <p:nvPr>
            <p:ph idx="1"/>
          </p:nvPr>
        </p:nvSpPr>
        <p:spPr/>
        <p:txBody>
          <a:bodyPr>
            <a:normAutofit/>
          </a:bodyPr>
          <a:lstStyle/>
          <a:p>
            <a:pPr lvl="1"/>
            <a:r>
              <a:rPr lang="en-US" sz="2800" dirty="0" err="1" smtClean="0"/>
              <a:t>Mycoplasmal</a:t>
            </a:r>
            <a:r>
              <a:rPr lang="en-US" sz="2800" dirty="0" smtClean="0"/>
              <a:t> Pneumonia</a:t>
            </a:r>
          </a:p>
          <a:p>
            <a:pPr lvl="2"/>
            <a:r>
              <a:rPr lang="en-US" sz="2500" dirty="0" smtClean="0"/>
              <a:t>chronic disease</a:t>
            </a:r>
          </a:p>
          <a:p>
            <a:pPr lvl="2"/>
            <a:r>
              <a:rPr lang="en-US" sz="2500" dirty="0" smtClean="0"/>
              <a:t>coughing in young pigs</a:t>
            </a:r>
          </a:p>
          <a:p>
            <a:pPr lvl="2"/>
            <a:r>
              <a:rPr lang="en-US" sz="2500" dirty="0" smtClean="0"/>
              <a:t>reduces feed intake and causes reduced gains</a:t>
            </a:r>
          </a:p>
          <a:p>
            <a:pPr lvl="2"/>
            <a:r>
              <a:rPr lang="en-US" sz="2500" dirty="0" smtClean="0"/>
              <a:t>Mortality is low</a:t>
            </a:r>
          </a:p>
          <a:p>
            <a:pPr lvl="2"/>
            <a:r>
              <a:rPr lang="en-US" sz="2500" dirty="0" smtClean="0"/>
              <a:t>Prevention</a:t>
            </a:r>
          </a:p>
          <a:p>
            <a:pPr lvl="3"/>
            <a:r>
              <a:rPr lang="en-US" sz="2200" dirty="0" smtClean="0"/>
              <a:t>vaccination and sanitation</a:t>
            </a:r>
            <a:endParaRPr lang="en-US" sz="1800" dirty="0" smtClean="0"/>
          </a:p>
          <a:p>
            <a:endParaRPr lang="en-US" dirty="0"/>
          </a:p>
        </p:txBody>
      </p:sp>
    </p:spTree>
    <p:extLst>
      <p:ext uri="{BB962C8B-B14F-4D97-AF65-F5344CB8AC3E}">
        <p14:creationId xmlns:p14="http://schemas.microsoft.com/office/powerpoint/2010/main" val="28468567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Common Diseases of Swine</a:t>
            </a:r>
            <a:endParaRPr lang="en-US" dirty="0"/>
          </a:p>
        </p:txBody>
      </p:sp>
      <p:sp>
        <p:nvSpPr>
          <p:cNvPr id="3" name="Content Placeholder 2"/>
          <p:cNvSpPr>
            <a:spLocks noGrp="1"/>
          </p:cNvSpPr>
          <p:nvPr>
            <p:ph idx="1"/>
          </p:nvPr>
        </p:nvSpPr>
        <p:spPr/>
        <p:txBody>
          <a:bodyPr>
            <a:normAutofit fontScale="92500" lnSpcReduction="20000"/>
          </a:bodyPr>
          <a:lstStyle/>
          <a:p>
            <a:pPr lvl="1"/>
            <a:r>
              <a:rPr lang="en-US" sz="2800" dirty="0" smtClean="0"/>
              <a:t>Porcine Reproductive and Respiratory Syndrome (PRRS)</a:t>
            </a:r>
          </a:p>
          <a:p>
            <a:pPr lvl="2"/>
            <a:r>
              <a:rPr lang="en-US" sz="2500" dirty="0" smtClean="0"/>
              <a:t>viral disease</a:t>
            </a:r>
          </a:p>
          <a:p>
            <a:pPr lvl="2"/>
            <a:r>
              <a:rPr lang="en-US" sz="2500" dirty="0" smtClean="0"/>
              <a:t>late term fetal death</a:t>
            </a:r>
          </a:p>
          <a:p>
            <a:pPr lvl="3"/>
            <a:r>
              <a:rPr lang="en-US" sz="2200" dirty="0" smtClean="0"/>
              <a:t>abortion</a:t>
            </a:r>
          </a:p>
          <a:p>
            <a:pPr lvl="2"/>
            <a:r>
              <a:rPr lang="en-US" sz="2500" dirty="0" smtClean="0"/>
              <a:t>weak pigs</a:t>
            </a:r>
          </a:p>
          <a:p>
            <a:pPr lvl="2"/>
            <a:r>
              <a:rPr lang="en-US" sz="2500" dirty="0" smtClean="0"/>
              <a:t>respiratory disease in young pigs</a:t>
            </a:r>
          </a:p>
          <a:p>
            <a:pPr lvl="1"/>
            <a:r>
              <a:rPr lang="en-US" sz="2800" dirty="0" smtClean="0"/>
              <a:t>No effective treatment</a:t>
            </a:r>
          </a:p>
          <a:p>
            <a:pPr lvl="1"/>
            <a:r>
              <a:rPr lang="en-US" sz="2800" dirty="0" smtClean="0"/>
              <a:t>Prevention includes vaccination</a:t>
            </a:r>
            <a:endParaRPr lang="en-US" sz="2400" dirty="0" smtClean="0"/>
          </a:p>
          <a:p>
            <a:pPr lvl="1"/>
            <a:endParaRPr lang="en-US" sz="2800" dirty="0" smtClean="0"/>
          </a:p>
          <a:p>
            <a:pPr lvl="1"/>
            <a:r>
              <a:rPr lang="en-US" sz="2800" dirty="0" smtClean="0"/>
              <a:t>Others include:</a:t>
            </a:r>
          </a:p>
          <a:p>
            <a:pPr lvl="2"/>
            <a:r>
              <a:rPr lang="en-US" sz="2500" dirty="0" smtClean="0"/>
              <a:t>swine cholera (now eradicated in U.S.), </a:t>
            </a:r>
            <a:r>
              <a:rPr lang="en-US" sz="2500" dirty="0" err="1" smtClean="0"/>
              <a:t>leptospirosis</a:t>
            </a:r>
            <a:r>
              <a:rPr lang="en-US" sz="2500" dirty="0" smtClean="0"/>
              <a:t>, and SMEDI</a:t>
            </a:r>
            <a:endParaRPr lang="en-US" sz="2100" dirty="0" smtClean="0"/>
          </a:p>
          <a:p>
            <a:endParaRPr lang="en-US" dirty="0"/>
          </a:p>
        </p:txBody>
      </p:sp>
    </p:spTree>
    <p:extLst>
      <p:ext uri="{BB962C8B-B14F-4D97-AF65-F5344CB8AC3E}">
        <p14:creationId xmlns:p14="http://schemas.microsoft.com/office/powerpoint/2010/main" val="29810421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Common Diseases of Poultry</a:t>
            </a:r>
            <a:endParaRPr lang="en-US" dirty="0"/>
          </a:p>
        </p:txBody>
      </p:sp>
      <p:sp>
        <p:nvSpPr>
          <p:cNvPr id="3" name="Content Placeholder 2"/>
          <p:cNvSpPr>
            <a:spLocks noGrp="1"/>
          </p:cNvSpPr>
          <p:nvPr>
            <p:ph idx="1"/>
          </p:nvPr>
        </p:nvSpPr>
        <p:spPr/>
        <p:txBody>
          <a:bodyPr>
            <a:normAutofit/>
          </a:bodyPr>
          <a:lstStyle/>
          <a:p>
            <a:pPr lvl="1"/>
            <a:r>
              <a:rPr lang="en-US" sz="2800" dirty="0" smtClean="0"/>
              <a:t>Newcastle Disease</a:t>
            </a:r>
          </a:p>
          <a:p>
            <a:pPr lvl="2"/>
            <a:r>
              <a:rPr lang="en-US" sz="2500" dirty="0" smtClean="0"/>
              <a:t>Virus</a:t>
            </a:r>
          </a:p>
          <a:p>
            <a:pPr lvl="2"/>
            <a:r>
              <a:rPr lang="en-US" sz="2500" dirty="0" smtClean="0"/>
              <a:t>Symptoms</a:t>
            </a:r>
          </a:p>
          <a:p>
            <a:pPr lvl="3"/>
            <a:r>
              <a:rPr lang="en-US" sz="2200" dirty="0" smtClean="0"/>
              <a:t>gasping for air</a:t>
            </a:r>
          </a:p>
          <a:p>
            <a:pPr lvl="3"/>
            <a:r>
              <a:rPr lang="en-US" sz="2200" dirty="0" smtClean="0"/>
              <a:t>Sneezing</a:t>
            </a:r>
          </a:p>
          <a:p>
            <a:pPr lvl="3"/>
            <a:r>
              <a:rPr lang="en-US" sz="2200" dirty="0" smtClean="0"/>
              <a:t>breathing difficulties</a:t>
            </a:r>
          </a:p>
          <a:p>
            <a:pPr lvl="3"/>
            <a:r>
              <a:rPr lang="en-US" sz="2200" dirty="0" smtClean="0"/>
              <a:t>tremors and paralysis</a:t>
            </a:r>
          </a:p>
          <a:p>
            <a:pPr lvl="2"/>
            <a:r>
              <a:rPr lang="en-US" sz="2500" dirty="0" smtClean="0"/>
              <a:t>No known treatment</a:t>
            </a:r>
            <a:endParaRPr lang="en-US" sz="2100" dirty="0" smtClean="0"/>
          </a:p>
          <a:p>
            <a:endParaRPr lang="en-US" dirty="0"/>
          </a:p>
        </p:txBody>
      </p:sp>
    </p:spTree>
    <p:extLst>
      <p:ext uri="{BB962C8B-B14F-4D97-AF65-F5344CB8AC3E}">
        <p14:creationId xmlns:p14="http://schemas.microsoft.com/office/powerpoint/2010/main" val="22416468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Common Diseases of Poultry</a:t>
            </a:r>
            <a:endParaRPr lang="en-US" dirty="0"/>
          </a:p>
        </p:txBody>
      </p:sp>
      <p:sp>
        <p:nvSpPr>
          <p:cNvPr id="3" name="Content Placeholder 2"/>
          <p:cNvSpPr>
            <a:spLocks noGrp="1"/>
          </p:cNvSpPr>
          <p:nvPr>
            <p:ph idx="1"/>
          </p:nvPr>
        </p:nvSpPr>
        <p:spPr/>
        <p:txBody>
          <a:bodyPr>
            <a:normAutofit/>
          </a:bodyPr>
          <a:lstStyle/>
          <a:p>
            <a:pPr lvl="1"/>
            <a:r>
              <a:rPr lang="en-US" sz="2800" dirty="0" smtClean="0"/>
              <a:t>Avian Pox (Fowl Pox)</a:t>
            </a:r>
          </a:p>
          <a:p>
            <a:pPr lvl="1"/>
            <a:r>
              <a:rPr lang="en-US" sz="2800" dirty="0" smtClean="0"/>
              <a:t>Virus</a:t>
            </a:r>
          </a:p>
          <a:p>
            <a:pPr lvl="1"/>
            <a:r>
              <a:rPr lang="en-US" sz="2800" dirty="0" smtClean="0"/>
              <a:t>Symptoms</a:t>
            </a:r>
          </a:p>
          <a:p>
            <a:pPr lvl="2"/>
            <a:r>
              <a:rPr lang="en-US" sz="2500" dirty="0" smtClean="0"/>
              <a:t>yellow cankers in the mouth and eyes</a:t>
            </a:r>
          </a:p>
          <a:p>
            <a:pPr lvl="2"/>
            <a:r>
              <a:rPr lang="en-US" sz="2500" dirty="0" smtClean="0"/>
              <a:t>scabs around the head</a:t>
            </a:r>
          </a:p>
          <a:p>
            <a:pPr lvl="1"/>
            <a:r>
              <a:rPr lang="en-US" sz="2800" dirty="0" smtClean="0"/>
              <a:t>No known treatment</a:t>
            </a:r>
            <a:endParaRPr lang="en-US" sz="2400" dirty="0" smtClean="0"/>
          </a:p>
          <a:p>
            <a:endParaRPr lang="en-US" dirty="0"/>
          </a:p>
        </p:txBody>
      </p:sp>
    </p:spTree>
    <p:extLst>
      <p:ext uri="{BB962C8B-B14F-4D97-AF65-F5344CB8AC3E}">
        <p14:creationId xmlns:p14="http://schemas.microsoft.com/office/powerpoint/2010/main" val="22586492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Common Diseases of Poultry</a:t>
            </a:r>
            <a:endParaRPr lang="en-US" dirty="0"/>
          </a:p>
        </p:txBody>
      </p:sp>
      <p:sp>
        <p:nvSpPr>
          <p:cNvPr id="3" name="Content Placeholder 2"/>
          <p:cNvSpPr>
            <a:spLocks noGrp="1"/>
          </p:cNvSpPr>
          <p:nvPr>
            <p:ph idx="1"/>
          </p:nvPr>
        </p:nvSpPr>
        <p:spPr/>
        <p:txBody>
          <a:bodyPr>
            <a:normAutofit/>
          </a:bodyPr>
          <a:lstStyle/>
          <a:p>
            <a:pPr lvl="1"/>
            <a:r>
              <a:rPr lang="en-US" sz="2800" dirty="0" err="1" smtClean="0"/>
              <a:t>Coccidiosis</a:t>
            </a:r>
            <a:endParaRPr lang="en-US" sz="2800" dirty="0" smtClean="0"/>
          </a:p>
          <a:p>
            <a:pPr lvl="2"/>
            <a:r>
              <a:rPr lang="en-US" sz="2500" dirty="0" smtClean="0"/>
              <a:t>protozoan parasites</a:t>
            </a:r>
          </a:p>
          <a:p>
            <a:pPr lvl="2"/>
            <a:r>
              <a:rPr lang="en-US" sz="2500" dirty="0" smtClean="0"/>
              <a:t>Symptoms:</a:t>
            </a:r>
          </a:p>
          <a:p>
            <a:pPr lvl="3"/>
            <a:r>
              <a:rPr lang="en-US" sz="2200" dirty="0" smtClean="0"/>
              <a:t>bloody diarrhea</a:t>
            </a:r>
          </a:p>
          <a:p>
            <a:pPr lvl="3"/>
            <a:r>
              <a:rPr lang="en-US" sz="2200" dirty="0" smtClean="0"/>
              <a:t>weight loss</a:t>
            </a:r>
          </a:p>
          <a:p>
            <a:pPr lvl="3"/>
            <a:r>
              <a:rPr lang="en-US" sz="2200" dirty="0" smtClean="0"/>
              <a:t>droopiness</a:t>
            </a:r>
            <a:endParaRPr lang="en-US" sz="1800" dirty="0" smtClean="0"/>
          </a:p>
          <a:p>
            <a:pPr lvl="2"/>
            <a:r>
              <a:rPr lang="en-US" sz="2400" dirty="0" smtClean="0"/>
              <a:t>Affects numerous livestock species</a:t>
            </a:r>
            <a:endParaRPr lang="en-US" sz="2000" dirty="0" smtClean="0"/>
          </a:p>
          <a:p>
            <a:pPr lvl="2"/>
            <a:r>
              <a:rPr lang="en-US" sz="2400" dirty="0" smtClean="0"/>
              <a:t>Treatment and prevention</a:t>
            </a:r>
          </a:p>
          <a:p>
            <a:pPr lvl="3"/>
            <a:r>
              <a:rPr lang="en-US" sz="2100" dirty="0" err="1" smtClean="0"/>
              <a:t>coccidiostats</a:t>
            </a:r>
            <a:endParaRPr lang="en-US" sz="1700" dirty="0" smtClean="0"/>
          </a:p>
          <a:p>
            <a:endParaRPr lang="en-US" dirty="0"/>
          </a:p>
        </p:txBody>
      </p:sp>
    </p:spTree>
    <p:extLst>
      <p:ext uri="{BB962C8B-B14F-4D97-AF65-F5344CB8AC3E}">
        <p14:creationId xmlns:p14="http://schemas.microsoft.com/office/powerpoint/2010/main" val="38995118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Common Diseases of Poultry</a:t>
            </a:r>
            <a:endParaRPr lang="en-US" dirty="0"/>
          </a:p>
        </p:txBody>
      </p:sp>
      <p:sp>
        <p:nvSpPr>
          <p:cNvPr id="3" name="Content Placeholder 2"/>
          <p:cNvSpPr>
            <a:spLocks noGrp="1"/>
          </p:cNvSpPr>
          <p:nvPr>
            <p:ph idx="1"/>
          </p:nvPr>
        </p:nvSpPr>
        <p:spPr/>
        <p:txBody>
          <a:bodyPr>
            <a:normAutofit fontScale="55000" lnSpcReduction="20000"/>
          </a:bodyPr>
          <a:lstStyle/>
          <a:p>
            <a:r>
              <a:rPr lang="en-US" sz="4500" dirty="0" err="1" smtClean="0"/>
              <a:t>Aspergillosis</a:t>
            </a:r>
            <a:r>
              <a:rPr lang="en-US" sz="4500" dirty="0" smtClean="0"/>
              <a:t> (Brooder Pneumonia)</a:t>
            </a:r>
          </a:p>
          <a:p>
            <a:pPr lvl="1"/>
            <a:r>
              <a:rPr lang="en-US" sz="4000" dirty="0" smtClean="0"/>
              <a:t>fungus or mold</a:t>
            </a:r>
          </a:p>
          <a:p>
            <a:pPr lvl="1"/>
            <a:r>
              <a:rPr lang="en-US" sz="4000" dirty="0" smtClean="0"/>
              <a:t>Symptoms:</a:t>
            </a:r>
          </a:p>
          <a:p>
            <a:pPr lvl="2"/>
            <a:r>
              <a:rPr lang="en-US" sz="2500" dirty="0" smtClean="0"/>
              <a:t>loss of appetite</a:t>
            </a:r>
          </a:p>
          <a:p>
            <a:pPr lvl="2"/>
            <a:r>
              <a:rPr lang="en-US" sz="2500" dirty="0" smtClean="0"/>
              <a:t>Gasping</a:t>
            </a:r>
          </a:p>
          <a:p>
            <a:pPr lvl="2"/>
            <a:r>
              <a:rPr lang="en-US" sz="2500" dirty="0" smtClean="0"/>
              <a:t>Sleepiness</a:t>
            </a:r>
          </a:p>
          <a:p>
            <a:pPr lvl="2"/>
            <a:r>
              <a:rPr lang="en-US" sz="2500" dirty="0" smtClean="0"/>
              <a:t>Convulsions</a:t>
            </a:r>
          </a:p>
          <a:p>
            <a:pPr lvl="2"/>
            <a:r>
              <a:rPr lang="en-US" sz="2500" dirty="0" smtClean="0"/>
              <a:t>Death</a:t>
            </a:r>
          </a:p>
          <a:p>
            <a:pPr lvl="1"/>
            <a:r>
              <a:rPr lang="en-US" sz="4000" dirty="0" smtClean="0"/>
              <a:t>Prevention</a:t>
            </a:r>
          </a:p>
          <a:p>
            <a:pPr lvl="2"/>
            <a:r>
              <a:rPr lang="en-US" sz="2500" dirty="0" smtClean="0"/>
              <a:t>using mold free litter</a:t>
            </a:r>
          </a:p>
          <a:p>
            <a:pPr lvl="1"/>
            <a:r>
              <a:rPr lang="en-US" sz="4000" dirty="0" smtClean="0"/>
              <a:t>Treatment</a:t>
            </a:r>
          </a:p>
          <a:p>
            <a:pPr lvl="2"/>
            <a:r>
              <a:rPr lang="en-US" sz="2500" dirty="0" smtClean="0"/>
              <a:t>None  </a:t>
            </a:r>
            <a:endParaRPr lang="en-US" sz="2100" dirty="0" smtClean="0"/>
          </a:p>
          <a:p>
            <a:pPr lvl="1"/>
            <a:endParaRPr lang="en-US" sz="2800" dirty="0" smtClean="0"/>
          </a:p>
          <a:p>
            <a:pPr lvl="1"/>
            <a:endParaRPr lang="en-US" sz="2800" dirty="0" smtClean="0"/>
          </a:p>
          <a:p>
            <a:r>
              <a:rPr lang="en-US" sz="4500" dirty="0" smtClean="0"/>
              <a:t>Others including</a:t>
            </a:r>
          </a:p>
          <a:p>
            <a:pPr lvl="1"/>
            <a:r>
              <a:rPr lang="en-US" sz="3900" dirty="0" smtClean="0"/>
              <a:t>blackhead, fowl cholera and erysipelas</a:t>
            </a:r>
          </a:p>
          <a:p>
            <a:endParaRPr lang="en-US" dirty="0"/>
          </a:p>
        </p:txBody>
      </p:sp>
    </p:spTree>
    <p:extLst>
      <p:ext uri="{BB962C8B-B14F-4D97-AF65-F5344CB8AC3E}">
        <p14:creationId xmlns:p14="http://schemas.microsoft.com/office/powerpoint/2010/main" val="23968180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200" dirty="0" smtClean="0"/>
              <a:t>Common Diseases of Sheep and Goats</a:t>
            </a:r>
            <a:endParaRPr lang="en-US" sz="3200" dirty="0"/>
          </a:p>
        </p:txBody>
      </p:sp>
      <p:sp>
        <p:nvSpPr>
          <p:cNvPr id="3" name="Content Placeholder 2"/>
          <p:cNvSpPr>
            <a:spLocks noGrp="1"/>
          </p:cNvSpPr>
          <p:nvPr>
            <p:ph idx="1"/>
          </p:nvPr>
        </p:nvSpPr>
        <p:spPr/>
        <p:txBody>
          <a:bodyPr>
            <a:normAutofit/>
          </a:bodyPr>
          <a:lstStyle/>
          <a:p>
            <a:pPr lvl="1"/>
            <a:r>
              <a:rPr lang="en-US" sz="2800" dirty="0" smtClean="0"/>
              <a:t>Tetanus (Lockjaw)</a:t>
            </a:r>
          </a:p>
          <a:p>
            <a:pPr lvl="2"/>
            <a:r>
              <a:rPr lang="en-US" sz="2500" dirty="0" smtClean="0"/>
              <a:t>bacteria that lives in the soil</a:t>
            </a:r>
          </a:p>
          <a:p>
            <a:pPr lvl="3"/>
            <a:r>
              <a:rPr lang="en-US" sz="2200" dirty="0" smtClean="0"/>
              <a:t>enters the animal’s body through a wound</a:t>
            </a:r>
            <a:endParaRPr lang="en-US" sz="1800" dirty="0" smtClean="0"/>
          </a:p>
          <a:p>
            <a:pPr lvl="2"/>
            <a:r>
              <a:rPr lang="en-US" sz="2400" dirty="0" smtClean="0"/>
              <a:t>All livestock animals can contract tetanus </a:t>
            </a:r>
            <a:endParaRPr lang="en-US" sz="2000" dirty="0" smtClean="0"/>
          </a:p>
          <a:p>
            <a:pPr lvl="2"/>
            <a:r>
              <a:rPr lang="en-US" sz="2400" dirty="0" smtClean="0"/>
              <a:t>Animals who receive preventative maintenance procedures such as castration or docking should be vaccinated  </a:t>
            </a:r>
            <a:endParaRPr lang="en-US" sz="2000" dirty="0" smtClean="0"/>
          </a:p>
          <a:p>
            <a:endParaRPr lang="en-US" dirty="0"/>
          </a:p>
        </p:txBody>
      </p:sp>
    </p:spTree>
    <p:extLst>
      <p:ext uri="{BB962C8B-B14F-4D97-AF65-F5344CB8AC3E}">
        <p14:creationId xmlns:p14="http://schemas.microsoft.com/office/powerpoint/2010/main" val="25629232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200" dirty="0" smtClean="0"/>
              <a:t>Common Diseases of Sheep and Goats</a:t>
            </a:r>
            <a:endParaRPr lang="en-US" sz="3200" dirty="0"/>
          </a:p>
        </p:txBody>
      </p:sp>
      <p:sp>
        <p:nvSpPr>
          <p:cNvPr id="3" name="Content Placeholder 2"/>
          <p:cNvSpPr>
            <a:spLocks noGrp="1"/>
          </p:cNvSpPr>
          <p:nvPr>
            <p:ph idx="1"/>
          </p:nvPr>
        </p:nvSpPr>
        <p:spPr/>
        <p:txBody>
          <a:bodyPr>
            <a:normAutofit/>
          </a:bodyPr>
          <a:lstStyle/>
          <a:p>
            <a:pPr lvl="1"/>
            <a:r>
              <a:rPr lang="en-US" sz="2800" dirty="0" err="1" smtClean="0"/>
              <a:t>Enterotoxemia</a:t>
            </a:r>
            <a:r>
              <a:rPr lang="en-US" sz="2800" dirty="0" smtClean="0"/>
              <a:t> (Overeating Disease)</a:t>
            </a:r>
          </a:p>
          <a:p>
            <a:pPr lvl="2"/>
            <a:r>
              <a:rPr lang="en-US" sz="2500" dirty="0" smtClean="0"/>
              <a:t>bacterial disease</a:t>
            </a:r>
          </a:p>
          <a:p>
            <a:pPr lvl="2"/>
            <a:r>
              <a:rPr lang="en-US" sz="2500" dirty="0" smtClean="0"/>
              <a:t>causes sudden death of animals.</a:t>
            </a:r>
          </a:p>
          <a:p>
            <a:pPr lvl="2"/>
            <a:r>
              <a:rPr lang="en-US" sz="2500" dirty="0" smtClean="0"/>
              <a:t>Prevention</a:t>
            </a:r>
          </a:p>
          <a:p>
            <a:pPr lvl="3"/>
            <a:r>
              <a:rPr lang="en-US" sz="2200" dirty="0" smtClean="0"/>
              <a:t>Vaccination</a:t>
            </a:r>
            <a:endParaRPr lang="en-US" sz="1700" dirty="0" smtClean="0"/>
          </a:p>
          <a:p>
            <a:pPr lvl="4"/>
            <a:endParaRPr lang="en-US" sz="1700" dirty="0" smtClean="0"/>
          </a:p>
          <a:p>
            <a:pPr lvl="1"/>
            <a:endParaRPr lang="en-US" sz="2000" dirty="0" smtClean="0"/>
          </a:p>
          <a:p>
            <a:endParaRPr lang="en-US" dirty="0"/>
          </a:p>
        </p:txBody>
      </p:sp>
    </p:spTree>
    <p:extLst>
      <p:ext uri="{BB962C8B-B14F-4D97-AF65-F5344CB8AC3E}">
        <p14:creationId xmlns:p14="http://schemas.microsoft.com/office/powerpoint/2010/main" val="39653922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200" dirty="0" smtClean="0"/>
              <a:t>Common Diseases of Sheep and Goats</a:t>
            </a:r>
            <a:endParaRPr lang="en-US" sz="3200" dirty="0"/>
          </a:p>
        </p:txBody>
      </p:sp>
      <p:sp>
        <p:nvSpPr>
          <p:cNvPr id="3" name="Content Placeholder 2"/>
          <p:cNvSpPr>
            <a:spLocks noGrp="1"/>
          </p:cNvSpPr>
          <p:nvPr>
            <p:ph idx="1"/>
          </p:nvPr>
        </p:nvSpPr>
        <p:spPr/>
        <p:txBody>
          <a:bodyPr>
            <a:normAutofit/>
          </a:bodyPr>
          <a:lstStyle/>
          <a:p>
            <a:pPr lvl="1"/>
            <a:r>
              <a:rPr lang="en-US" sz="2800" dirty="0" smtClean="0"/>
              <a:t>Foot Rot</a:t>
            </a:r>
          </a:p>
          <a:p>
            <a:pPr lvl="2"/>
            <a:r>
              <a:rPr lang="en-US" sz="2500" dirty="0" smtClean="0"/>
              <a:t>extremely contagious bacterial infection</a:t>
            </a:r>
          </a:p>
          <a:p>
            <a:pPr lvl="3"/>
            <a:r>
              <a:rPr lang="en-US" sz="2200" dirty="0" smtClean="0"/>
              <a:t>causes lameness</a:t>
            </a:r>
            <a:endParaRPr lang="en-US" sz="1800" dirty="0" smtClean="0"/>
          </a:p>
          <a:p>
            <a:pPr lvl="3"/>
            <a:r>
              <a:rPr lang="en-US" sz="2100" dirty="0" err="1" smtClean="0"/>
              <a:t>wight</a:t>
            </a:r>
            <a:r>
              <a:rPr lang="en-US" sz="2100" dirty="0" smtClean="0"/>
              <a:t> loss due to limited mobility is major problem </a:t>
            </a:r>
            <a:endParaRPr lang="en-US" sz="1700" dirty="0" smtClean="0"/>
          </a:p>
          <a:p>
            <a:pPr lvl="2"/>
            <a:r>
              <a:rPr lang="en-US" sz="2400" dirty="0" smtClean="0"/>
              <a:t>Treatment</a:t>
            </a:r>
          </a:p>
          <a:p>
            <a:pPr lvl="3"/>
            <a:r>
              <a:rPr lang="en-US" sz="2100" dirty="0" smtClean="0"/>
              <a:t>footbath solution</a:t>
            </a:r>
            <a:endParaRPr lang="en-US" sz="1700" dirty="0" smtClean="0"/>
          </a:p>
          <a:p>
            <a:pPr lvl="2"/>
            <a:r>
              <a:rPr lang="en-US" sz="2400" dirty="0" smtClean="0"/>
              <a:t> Prevention</a:t>
            </a:r>
          </a:p>
          <a:p>
            <a:pPr lvl="3"/>
            <a:r>
              <a:rPr lang="en-US" sz="2100" dirty="0" smtClean="0"/>
              <a:t>Sanitation</a:t>
            </a:r>
          </a:p>
          <a:p>
            <a:pPr lvl="3"/>
            <a:r>
              <a:rPr lang="en-US" sz="2100" dirty="0" smtClean="0"/>
              <a:t>regular hoof trimming</a:t>
            </a:r>
          </a:p>
          <a:p>
            <a:pPr lvl="2"/>
            <a:r>
              <a:rPr lang="en-US" sz="2400" dirty="0" smtClean="0"/>
              <a:t>This disease found in all livestock animals. </a:t>
            </a:r>
            <a:endParaRPr lang="en-US" dirty="0" smtClean="0"/>
          </a:p>
          <a:p>
            <a:endParaRPr lang="en-US" dirty="0"/>
          </a:p>
        </p:txBody>
      </p:sp>
    </p:spTree>
    <p:extLst>
      <p:ext uri="{BB962C8B-B14F-4D97-AF65-F5344CB8AC3E}">
        <p14:creationId xmlns:p14="http://schemas.microsoft.com/office/powerpoint/2010/main" val="31609518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200" dirty="0" smtClean="0"/>
              <a:t>Common Diseases of Sheep and Goats</a:t>
            </a:r>
            <a:endParaRPr lang="en-US" sz="3200" dirty="0"/>
          </a:p>
        </p:txBody>
      </p:sp>
      <p:sp>
        <p:nvSpPr>
          <p:cNvPr id="3" name="Content Placeholder 2"/>
          <p:cNvSpPr>
            <a:spLocks noGrp="1"/>
          </p:cNvSpPr>
          <p:nvPr>
            <p:ph idx="1"/>
          </p:nvPr>
        </p:nvSpPr>
        <p:spPr/>
        <p:txBody>
          <a:bodyPr>
            <a:normAutofit/>
          </a:bodyPr>
          <a:lstStyle/>
          <a:p>
            <a:pPr lvl="1"/>
            <a:r>
              <a:rPr lang="en-US" sz="2800" dirty="0" smtClean="0"/>
              <a:t>Sore Mouth</a:t>
            </a:r>
          </a:p>
          <a:p>
            <a:pPr lvl="2"/>
            <a:r>
              <a:rPr lang="en-US" sz="2500" dirty="0" smtClean="0"/>
              <a:t>Virus</a:t>
            </a:r>
          </a:p>
          <a:p>
            <a:pPr lvl="3"/>
            <a:r>
              <a:rPr lang="en-US" sz="2200" dirty="0" smtClean="0"/>
              <a:t>blisters on the mouth lips and nose </a:t>
            </a:r>
            <a:endParaRPr lang="en-US" sz="1800" dirty="0" smtClean="0"/>
          </a:p>
          <a:p>
            <a:pPr lvl="2"/>
            <a:r>
              <a:rPr lang="en-US" sz="2400" dirty="0" err="1" smtClean="0"/>
              <a:t>Zoonotic</a:t>
            </a:r>
            <a:endParaRPr lang="en-US" sz="2000" dirty="0" smtClean="0"/>
          </a:p>
          <a:p>
            <a:pPr lvl="2"/>
            <a:r>
              <a:rPr lang="en-US" sz="2400" dirty="0" smtClean="0"/>
              <a:t>Prevention</a:t>
            </a:r>
          </a:p>
          <a:p>
            <a:pPr lvl="3"/>
            <a:r>
              <a:rPr lang="en-US" sz="2100" dirty="0" smtClean="0"/>
              <a:t>vaccination</a:t>
            </a:r>
            <a:endParaRPr lang="en-US" sz="1700" dirty="0" smtClean="0"/>
          </a:p>
          <a:p>
            <a:endParaRPr lang="en-US" dirty="0"/>
          </a:p>
        </p:txBody>
      </p:sp>
    </p:spTree>
    <p:extLst>
      <p:ext uri="{BB962C8B-B14F-4D97-AF65-F5344CB8AC3E}">
        <p14:creationId xmlns:p14="http://schemas.microsoft.com/office/powerpoint/2010/main" val="3943800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600" dirty="0" smtClean="0"/>
              <a:t>Preventative Maintenance Includes</a:t>
            </a:r>
          </a:p>
        </p:txBody>
      </p:sp>
      <p:sp>
        <p:nvSpPr>
          <p:cNvPr id="3" name="Content Placeholder 2"/>
          <p:cNvSpPr>
            <a:spLocks noGrp="1"/>
          </p:cNvSpPr>
          <p:nvPr>
            <p:ph idx="1"/>
          </p:nvPr>
        </p:nvSpPr>
        <p:spPr/>
        <p:txBody>
          <a:bodyPr>
            <a:normAutofit fontScale="85000" lnSpcReduction="20000"/>
          </a:bodyPr>
          <a:lstStyle/>
          <a:p>
            <a:pPr lvl="1"/>
            <a:r>
              <a:rPr lang="en-US" sz="2800" dirty="0" smtClean="0"/>
              <a:t>Sanitation</a:t>
            </a:r>
          </a:p>
          <a:p>
            <a:pPr lvl="2"/>
            <a:r>
              <a:rPr lang="en-US" sz="2500" dirty="0" smtClean="0"/>
              <a:t>prevents a wide variety of diseases and issues associated with raising livestock </a:t>
            </a:r>
            <a:endParaRPr lang="en-US" sz="2100" dirty="0" smtClean="0"/>
          </a:p>
          <a:p>
            <a:pPr lvl="3"/>
            <a:r>
              <a:rPr lang="en-US" sz="2100" dirty="0" smtClean="0"/>
              <a:t>More effective method of preventing disease compared to treating animals once they are sick </a:t>
            </a:r>
            <a:endParaRPr lang="en-US" sz="1700" dirty="0" smtClean="0"/>
          </a:p>
          <a:p>
            <a:pPr lvl="3"/>
            <a:r>
              <a:rPr lang="en-US" sz="2100" dirty="0" smtClean="0"/>
              <a:t>Isolation of new animals to prevent spread of disease </a:t>
            </a:r>
            <a:endParaRPr lang="en-US" sz="1700" dirty="0" smtClean="0"/>
          </a:p>
          <a:p>
            <a:pPr lvl="1"/>
            <a:r>
              <a:rPr lang="en-US" sz="2800" dirty="0" err="1" smtClean="0"/>
              <a:t>Biosecurity</a:t>
            </a:r>
            <a:endParaRPr lang="en-US" sz="2800" dirty="0" smtClean="0"/>
          </a:p>
          <a:p>
            <a:pPr lvl="2"/>
            <a:r>
              <a:rPr lang="en-US" sz="2500" dirty="0" smtClean="0"/>
              <a:t>protection from biological harm from living things including diseases, parasites and bioterrorism</a:t>
            </a:r>
            <a:endParaRPr lang="en-US" sz="2100" dirty="0" smtClean="0"/>
          </a:p>
          <a:p>
            <a:pPr lvl="1"/>
            <a:r>
              <a:rPr lang="en-US" sz="2800" dirty="0" smtClean="0"/>
              <a:t>Record Keeping</a:t>
            </a:r>
          </a:p>
          <a:p>
            <a:pPr lvl="2"/>
            <a:r>
              <a:rPr lang="en-US" sz="2500" dirty="0" smtClean="0"/>
              <a:t>keep accurate breeding records, health protocols, production records, vaccinations schedules, etc. </a:t>
            </a:r>
            <a:endParaRPr lang="en-US" sz="2100" dirty="0" smtClean="0"/>
          </a:p>
          <a:p>
            <a:pPr lvl="1"/>
            <a:r>
              <a:rPr lang="en-US" sz="2800" dirty="0" smtClean="0"/>
              <a:t>Feeding Practices</a:t>
            </a:r>
          </a:p>
          <a:p>
            <a:pPr lvl="2"/>
            <a:r>
              <a:rPr lang="en-US" sz="2500" dirty="0" smtClean="0"/>
              <a:t>provide adequate nutrition to meet the needs of the individual animals</a:t>
            </a:r>
            <a:endParaRPr lang="en-US" sz="2100" dirty="0" smtClean="0"/>
          </a:p>
          <a:p>
            <a:endParaRPr lang="en-US" dirty="0"/>
          </a:p>
        </p:txBody>
      </p:sp>
    </p:spTree>
    <p:extLst>
      <p:ext uri="{BB962C8B-B14F-4D97-AF65-F5344CB8AC3E}">
        <p14:creationId xmlns:p14="http://schemas.microsoft.com/office/powerpoint/2010/main" val="974237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200" dirty="0" smtClean="0"/>
              <a:t>Common Diseases of Sheep and Goats</a:t>
            </a:r>
            <a:endParaRPr lang="en-US" sz="3200" dirty="0"/>
          </a:p>
        </p:txBody>
      </p:sp>
      <p:sp>
        <p:nvSpPr>
          <p:cNvPr id="3" name="Content Placeholder 2"/>
          <p:cNvSpPr>
            <a:spLocks noGrp="1"/>
          </p:cNvSpPr>
          <p:nvPr>
            <p:ph idx="1"/>
          </p:nvPr>
        </p:nvSpPr>
        <p:spPr/>
        <p:txBody>
          <a:bodyPr>
            <a:normAutofit/>
          </a:bodyPr>
          <a:lstStyle/>
          <a:p>
            <a:r>
              <a:rPr lang="en-US" sz="2800" dirty="0" err="1" smtClean="0"/>
              <a:t>Caseous</a:t>
            </a:r>
            <a:r>
              <a:rPr lang="en-US" sz="2800" dirty="0" smtClean="0"/>
              <a:t> Lymphadenitis (CL)</a:t>
            </a:r>
          </a:p>
          <a:p>
            <a:pPr lvl="1"/>
            <a:r>
              <a:rPr lang="en-US" sz="2400" dirty="0" smtClean="0"/>
              <a:t>Bacteria</a:t>
            </a:r>
          </a:p>
          <a:p>
            <a:pPr lvl="1"/>
            <a:r>
              <a:rPr lang="en-US" sz="2400" dirty="0" smtClean="0"/>
              <a:t>spread from animal to animal</a:t>
            </a:r>
          </a:p>
          <a:p>
            <a:pPr lvl="2"/>
            <a:r>
              <a:rPr lang="en-US" sz="2100" dirty="0" smtClean="0"/>
              <a:t>contact with material from subcutaneous abscesses (pus) or </a:t>
            </a:r>
            <a:r>
              <a:rPr lang="en-US" sz="2100" dirty="0" err="1" smtClean="0"/>
              <a:t>fomites</a:t>
            </a:r>
            <a:r>
              <a:rPr lang="en-US" sz="2100" dirty="0" smtClean="0"/>
              <a:t> (inanimate objects) contaminated with abscess material</a:t>
            </a:r>
          </a:p>
          <a:p>
            <a:pPr lvl="1"/>
            <a:r>
              <a:rPr lang="en-US" sz="2400" dirty="0" smtClean="0"/>
              <a:t>can survive several months in the soil and environment</a:t>
            </a:r>
          </a:p>
          <a:p>
            <a:pPr lvl="1"/>
            <a:r>
              <a:rPr lang="en-US" sz="2400" dirty="0" smtClean="0"/>
              <a:t>Treatment</a:t>
            </a:r>
          </a:p>
          <a:p>
            <a:pPr lvl="2"/>
            <a:r>
              <a:rPr lang="en-US" sz="2100" dirty="0" smtClean="0"/>
              <a:t>None recommended</a:t>
            </a:r>
          </a:p>
          <a:p>
            <a:pPr lvl="1"/>
            <a:endParaRPr lang="en-US" sz="2200" dirty="0"/>
          </a:p>
        </p:txBody>
      </p:sp>
    </p:spTree>
    <p:extLst>
      <p:ext uri="{BB962C8B-B14F-4D97-AF65-F5344CB8AC3E}">
        <p14:creationId xmlns:p14="http://schemas.microsoft.com/office/powerpoint/2010/main" val="3525367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200" dirty="0" smtClean="0"/>
              <a:t>Common Diseases of Sheep and Goats</a:t>
            </a:r>
            <a:endParaRPr lang="en-US" sz="3200" dirty="0"/>
          </a:p>
        </p:txBody>
      </p:sp>
      <p:sp>
        <p:nvSpPr>
          <p:cNvPr id="3" name="Content Placeholder 2"/>
          <p:cNvSpPr>
            <a:spLocks noGrp="1"/>
          </p:cNvSpPr>
          <p:nvPr>
            <p:ph idx="1"/>
          </p:nvPr>
        </p:nvSpPr>
        <p:spPr/>
        <p:txBody>
          <a:bodyPr>
            <a:normAutofit/>
          </a:bodyPr>
          <a:lstStyle/>
          <a:p>
            <a:r>
              <a:rPr lang="en-US" sz="2800" dirty="0" err="1" smtClean="0"/>
              <a:t>Caprine</a:t>
            </a:r>
            <a:r>
              <a:rPr lang="en-US" sz="2800" dirty="0" smtClean="0"/>
              <a:t> arthritis encephalitis (CAE)</a:t>
            </a:r>
          </a:p>
          <a:p>
            <a:pPr lvl="1"/>
            <a:r>
              <a:rPr lang="en-US" sz="2200" dirty="0" smtClean="0"/>
              <a:t>Virus </a:t>
            </a:r>
          </a:p>
          <a:p>
            <a:pPr lvl="1"/>
            <a:r>
              <a:rPr lang="en-US" sz="2200" dirty="0" smtClean="0"/>
              <a:t>may lead to chronic disease of the joints</a:t>
            </a:r>
          </a:p>
          <a:p>
            <a:pPr lvl="1"/>
            <a:r>
              <a:rPr lang="en-US" sz="2200" dirty="0" smtClean="0"/>
              <a:t>associated with white blood cells; therefore, any body secretions which contain blood cells are potential sources of virus to other goats in the herd.</a:t>
            </a:r>
          </a:p>
          <a:p>
            <a:pPr lvl="1"/>
            <a:r>
              <a:rPr lang="en-US" sz="2200" dirty="0" smtClean="0"/>
              <a:t>not all goats that become infected with CAE virus progress to disease, it is important to test goats routinely for infection by means of a serology test which detects viral antibodies in the serum </a:t>
            </a:r>
          </a:p>
          <a:p>
            <a:endParaRPr lang="en-US" sz="2800" dirty="0"/>
          </a:p>
        </p:txBody>
      </p:sp>
    </p:spTree>
    <p:extLst>
      <p:ext uri="{BB962C8B-B14F-4D97-AF65-F5344CB8AC3E}">
        <p14:creationId xmlns:p14="http://schemas.microsoft.com/office/powerpoint/2010/main" val="88530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000" dirty="0" smtClean="0"/>
              <a:t>Disease Treatment and Prevention</a:t>
            </a:r>
            <a:endParaRPr lang="en-US" sz="4000" dirty="0"/>
          </a:p>
        </p:txBody>
      </p:sp>
      <p:sp>
        <p:nvSpPr>
          <p:cNvPr id="3" name="Content Placeholder 2"/>
          <p:cNvSpPr>
            <a:spLocks noGrp="1"/>
          </p:cNvSpPr>
          <p:nvPr>
            <p:ph idx="1"/>
          </p:nvPr>
        </p:nvSpPr>
        <p:spPr/>
        <p:txBody>
          <a:bodyPr>
            <a:normAutofit fontScale="92500" lnSpcReduction="10000"/>
          </a:bodyPr>
          <a:lstStyle/>
          <a:p>
            <a:pPr lvl="1"/>
            <a:r>
              <a:rPr lang="en-US" sz="2800" dirty="0" smtClean="0"/>
              <a:t>Prevention is the best way to control diseases</a:t>
            </a:r>
            <a:endParaRPr lang="en-US" sz="2400" dirty="0" smtClean="0"/>
          </a:p>
          <a:p>
            <a:pPr lvl="2"/>
            <a:r>
              <a:rPr lang="en-US" sz="2500" dirty="0" smtClean="0"/>
              <a:t>Vaccination</a:t>
            </a:r>
            <a:endParaRPr lang="en-US" sz="2100" dirty="0" smtClean="0"/>
          </a:p>
          <a:p>
            <a:pPr lvl="1"/>
            <a:r>
              <a:rPr lang="en-US" sz="2800" dirty="0" err="1" smtClean="0"/>
              <a:t>Biosecurity</a:t>
            </a:r>
            <a:r>
              <a:rPr lang="en-US" sz="2800" dirty="0" smtClean="0"/>
              <a:t> Measures </a:t>
            </a:r>
            <a:endParaRPr lang="en-US" sz="2400" dirty="0" smtClean="0"/>
          </a:p>
          <a:p>
            <a:pPr marL="1088136" lvl="2" indent="-457200">
              <a:buFont typeface="+mj-lt"/>
              <a:buAutoNum type="arabicPeriod"/>
            </a:pPr>
            <a:r>
              <a:rPr lang="en-US" sz="2400" dirty="0" smtClean="0"/>
              <a:t>Cleanliness</a:t>
            </a:r>
            <a:endParaRPr lang="en-US" sz="2000" dirty="0" smtClean="0"/>
          </a:p>
          <a:p>
            <a:pPr marL="1088136" lvl="2" indent="-457200">
              <a:buFont typeface="+mj-lt"/>
              <a:buAutoNum type="arabicPeriod"/>
            </a:pPr>
            <a:r>
              <a:rPr lang="en-US" sz="2400" dirty="0" smtClean="0"/>
              <a:t>Quarantine sick</a:t>
            </a:r>
            <a:endParaRPr lang="en-US" sz="2000" dirty="0" smtClean="0"/>
          </a:p>
          <a:p>
            <a:pPr marL="1088136" lvl="2" indent="-457200">
              <a:buFont typeface="+mj-lt"/>
              <a:buAutoNum type="arabicPeriod"/>
            </a:pPr>
            <a:r>
              <a:rPr lang="en-US" sz="2400" dirty="0" smtClean="0"/>
              <a:t>Avoid exposure to disease</a:t>
            </a:r>
            <a:endParaRPr lang="en-US" sz="2000" dirty="0" smtClean="0"/>
          </a:p>
          <a:p>
            <a:pPr marL="1088136" lvl="2" indent="-457200">
              <a:buFont typeface="+mj-lt"/>
              <a:buAutoNum type="arabicPeriod"/>
            </a:pPr>
            <a:r>
              <a:rPr lang="en-US" sz="2400" dirty="0" smtClean="0"/>
              <a:t>Isolate new animals</a:t>
            </a:r>
            <a:endParaRPr lang="en-US" sz="2000" dirty="0" smtClean="0"/>
          </a:p>
          <a:p>
            <a:pPr lvl="1"/>
            <a:r>
              <a:rPr lang="en-US" sz="2800" dirty="0" smtClean="0"/>
              <a:t>New feeder cattle should be vaccinated as soon as they come off the truck at the farm</a:t>
            </a:r>
            <a:endParaRPr lang="en-US" sz="2400" dirty="0" smtClean="0"/>
          </a:p>
          <a:p>
            <a:pPr lvl="1"/>
            <a:r>
              <a:rPr lang="en-US" sz="2800" dirty="0" smtClean="0"/>
              <a:t>Poultry, flock treatments</a:t>
            </a:r>
          </a:p>
          <a:p>
            <a:pPr lvl="2"/>
            <a:r>
              <a:rPr lang="en-US" sz="2500" dirty="0" smtClean="0"/>
              <a:t>cause less stress than individual bird</a:t>
            </a:r>
          </a:p>
          <a:p>
            <a:pPr lvl="3"/>
            <a:r>
              <a:rPr lang="en-US" sz="1800" dirty="0" smtClean="0"/>
              <a:t>medicine in water, sprays or dusts</a:t>
            </a:r>
          </a:p>
          <a:p>
            <a:endParaRPr lang="en-US" dirty="0"/>
          </a:p>
        </p:txBody>
      </p:sp>
    </p:spTree>
    <p:extLst>
      <p:ext uri="{BB962C8B-B14F-4D97-AF65-F5344CB8AC3E}">
        <p14:creationId xmlns:p14="http://schemas.microsoft.com/office/powerpoint/2010/main" val="19592390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Internal Parasite Identification and Control</a:t>
            </a:r>
            <a:endParaRPr lang="en-US" sz="3200" dirty="0"/>
          </a:p>
        </p:txBody>
      </p:sp>
      <p:sp>
        <p:nvSpPr>
          <p:cNvPr id="3" name="Content Placeholder 2"/>
          <p:cNvSpPr>
            <a:spLocks noGrp="1"/>
          </p:cNvSpPr>
          <p:nvPr>
            <p:ph idx="1"/>
          </p:nvPr>
        </p:nvSpPr>
        <p:spPr/>
        <p:txBody>
          <a:bodyPr>
            <a:normAutofit/>
          </a:bodyPr>
          <a:lstStyle/>
          <a:p>
            <a:pPr lvl="0"/>
            <a:r>
              <a:rPr lang="en-US" dirty="0" smtClean="0"/>
              <a:t>Common Internal Parasites </a:t>
            </a:r>
            <a:endParaRPr lang="en-US" sz="2800" dirty="0" smtClean="0"/>
          </a:p>
          <a:p>
            <a:pPr lvl="1"/>
            <a:r>
              <a:rPr lang="en-US" sz="2800" dirty="0" smtClean="0"/>
              <a:t>Roundworms/</a:t>
            </a:r>
            <a:r>
              <a:rPr lang="en-US" sz="2800" dirty="0" err="1" smtClean="0"/>
              <a:t>Ascarids</a:t>
            </a:r>
            <a:r>
              <a:rPr lang="en-US" sz="2800" dirty="0" smtClean="0"/>
              <a:t>- stomach worms, pinworms, lungworms.</a:t>
            </a:r>
            <a:endParaRPr lang="en-US" sz="2400" dirty="0" smtClean="0"/>
          </a:p>
          <a:p>
            <a:pPr lvl="1"/>
            <a:r>
              <a:rPr lang="en-US" sz="2800" dirty="0" smtClean="0"/>
              <a:t>Tapeworms- broad tapeworm, beef or pork tapeworm.</a:t>
            </a:r>
            <a:endParaRPr lang="en-US" sz="2400" dirty="0" smtClean="0"/>
          </a:p>
          <a:p>
            <a:pPr lvl="1"/>
            <a:r>
              <a:rPr lang="en-US" sz="2800" dirty="0" smtClean="0"/>
              <a:t>Flukes- liver fluke. </a:t>
            </a:r>
            <a:endParaRPr lang="en-US" sz="2400" dirty="0" smtClean="0"/>
          </a:p>
          <a:p>
            <a:pPr lvl="1"/>
            <a:r>
              <a:rPr lang="en-US" sz="2800" dirty="0" smtClean="0"/>
              <a:t>Protozoa- </a:t>
            </a:r>
            <a:r>
              <a:rPr lang="en-US" sz="2800" dirty="0" err="1" smtClean="0"/>
              <a:t>coccidia</a:t>
            </a:r>
            <a:r>
              <a:rPr lang="en-US" sz="2800" dirty="0" smtClean="0"/>
              <a:t>. </a:t>
            </a:r>
            <a:endParaRPr lang="en-US" sz="2400" dirty="0" smtClean="0"/>
          </a:p>
          <a:p>
            <a:endParaRPr lang="en-US" dirty="0"/>
          </a:p>
        </p:txBody>
      </p:sp>
    </p:spTree>
    <p:extLst>
      <p:ext uri="{BB962C8B-B14F-4D97-AF65-F5344CB8AC3E}">
        <p14:creationId xmlns:p14="http://schemas.microsoft.com/office/powerpoint/2010/main" val="33936347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Internal Parasite Identification and Control</a:t>
            </a:r>
            <a:endParaRPr lang="en-US" sz="3200" dirty="0"/>
          </a:p>
        </p:txBody>
      </p:sp>
      <p:sp>
        <p:nvSpPr>
          <p:cNvPr id="3" name="Content Placeholder 2"/>
          <p:cNvSpPr>
            <a:spLocks noGrp="1"/>
          </p:cNvSpPr>
          <p:nvPr>
            <p:ph idx="1"/>
          </p:nvPr>
        </p:nvSpPr>
        <p:spPr/>
        <p:txBody>
          <a:bodyPr>
            <a:normAutofit fontScale="92500" lnSpcReduction="20000"/>
          </a:bodyPr>
          <a:lstStyle/>
          <a:p>
            <a:pPr lvl="0"/>
            <a:r>
              <a:rPr lang="en-US" dirty="0" smtClean="0"/>
              <a:t>Life Cycle- important to understand the typical life cycle to effectively control internal parasites. </a:t>
            </a:r>
            <a:endParaRPr lang="en-US" sz="2800" dirty="0" smtClean="0"/>
          </a:p>
          <a:p>
            <a:pPr lvl="1"/>
            <a:r>
              <a:rPr lang="en-US" sz="2800" dirty="0" smtClean="0"/>
              <a:t>Adult female parasite lays eggs inside the host animal that pass out of the animal in feces. </a:t>
            </a:r>
            <a:endParaRPr lang="en-US" sz="2400" dirty="0" smtClean="0"/>
          </a:p>
          <a:p>
            <a:pPr lvl="1"/>
            <a:r>
              <a:rPr lang="en-US" sz="2800" dirty="0" smtClean="0"/>
              <a:t>Eggs hatch and larvae climb onto blades of grass. </a:t>
            </a:r>
            <a:endParaRPr lang="en-US" sz="2400" dirty="0" smtClean="0"/>
          </a:p>
          <a:p>
            <a:pPr lvl="1"/>
            <a:r>
              <a:rPr lang="en-US" sz="2800" dirty="0" smtClean="0"/>
              <a:t>Animal ingests larvae when grass is consumed. </a:t>
            </a:r>
            <a:endParaRPr lang="en-US" sz="2400" dirty="0" smtClean="0"/>
          </a:p>
          <a:p>
            <a:pPr lvl="1"/>
            <a:r>
              <a:rPr lang="en-US" sz="2800" dirty="0" smtClean="0"/>
              <a:t>Larvae develop into adult parasites in host organ; stomach, lungs, intestines, etc. Adult larvae deprive animals of nutrients and/or blood. </a:t>
            </a:r>
            <a:endParaRPr lang="en-US" sz="2400" dirty="0" smtClean="0"/>
          </a:p>
          <a:p>
            <a:endParaRPr lang="en-US" dirty="0"/>
          </a:p>
        </p:txBody>
      </p:sp>
    </p:spTree>
    <p:extLst>
      <p:ext uri="{BB962C8B-B14F-4D97-AF65-F5344CB8AC3E}">
        <p14:creationId xmlns:p14="http://schemas.microsoft.com/office/powerpoint/2010/main" val="19408606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Internal Parasite Identification and Control</a:t>
            </a:r>
            <a:endParaRPr lang="en-US" sz="3200" dirty="0"/>
          </a:p>
        </p:txBody>
      </p:sp>
      <p:sp>
        <p:nvSpPr>
          <p:cNvPr id="3" name="Content Placeholder 2"/>
          <p:cNvSpPr>
            <a:spLocks noGrp="1"/>
          </p:cNvSpPr>
          <p:nvPr>
            <p:ph idx="1"/>
          </p:nvPr>
        </p:nvSpPr>
        <p:spPr/>
        <p:txBody>
          <a:bodyPr>
            <a:normAutofit fontScale="92500" lnSpcReduction="10000"/>
          </a:bodyPr>
          <a:lstStyle/>
          <a:p>
            <a:pPr lvl="0"/>
            <a:r>
              <a:rPr lang="en-US" dirty="0" smtClean="0"/>
              <a:t>Controlling Internal Parasites  </a:t>
            </a:r>
            <a:endParaRPr lang="en-US" sz="2800" dirty="0" smtClean="0"/>
          </a:p>
          <a:p>
            <a:pPr lvl="1"/>
            <a:r>
              <a:rPr lang="en-US" sz="2800" dirty="0" smtClean="0">
                <a:solidFill>
                  <a:srgbClr val="FFC000"/>
                </a:solidFill>
              </a:rPr>
              <a:t>Most effective is prevention</a:t>
            </a:r>
            <a:endParaRPr lang="en-US" sz="2400" dirty="0" smtClean="0">
              <a:solidFill>
                <a:srgbClr val="FFC000"/>
              </a:solidFill>
            </a:endParaRPr>
          </a:p>
          <a:p>
            <a:pPr lvl="1"/>
            <a:r>
              <a:rPr lang="en-US" sz="2800" dirty="0" smtClean="0"/>
              <a:t>Control Methods</a:t>
            </a:r>
            <a:endParaRPr lang="en-US" sz="2400" dirty="0" smtClean="0"/>
          </a:p>
          <a:p>
            <a:pPr lvl="2"/>
            <a:r>
              <a:rPr lang="en-US" sz="2400" dirty="0" smtClean="0"/>
              <a:t>Chemical</a:t>
            </a:r>
          </a:p>
          <a:p>
            <a:pPr lvl="3"/>
            <a:r>
              <a:rPr lang="en-US" sz="2100" dirty="0" smtClean="0"/>
              <a:t>substances used to kill parasites</a:t>
            </a:r>
          </a:p>
          <a:p>
            <a:pPr lvl="3"/>
            <a:r>
              <a:rPr lang="en-US" sz="2100" dirty="0" smtClean="0"/>
              <a:t>administered orally or topically</a:t>
            </a:r>
            <a:endParaRPr lang="en-US" sz="1700" dirty="0" smtClean="0"/>
          </a:p>
          <a:p>
            <a:pPr lvl="4"/>
            <a:r>
              <a:rPr lang="en-US" dirty="0" smtClean="0"/>
              <a:t>Problems with resistance to chemicals can occur. </a:t>
            </a:r>
            <a:endParaRPr lang="en-US" sz="1700" dirty="0" smtClean="0"/>
          </a:p>
          <a:p>
            <a:pPr lvl="5"/>
            <a:r>
              <a:rPr lang="en-US" dirty="0" smtClean="0"/>
              <a:t>Test individual animals using a fecal egg count</a:t>
            </a:r>
            <a:endParaRPr lang="en-US" sz="1700" dirty="0" smtClean="0"/>
          </a:p>
          <a:p>
            <a:pPr lvl="5"/>
            <a:r>
              <a:rPr lang="en-US" dirty="0" smtClean="0"/>
              <a:t>Treat animals with parasite issues</a:t>
            </a:r>
            <a:endParaRPr lang="en-US" sz="1700" dirty="0" smtClean="0"/>
          </a:p>
          <a:p>
            <a:pPr lvl="5"/>
            <a:r>
              <a:rPr lang="en-US" dirty="0" smtClean="0"/>
              <a:t>Use the same de-wormer (</a:t>
            </a:r>
            <a:r>
              <a:rPr lang="en-US" dirty="0" err="1" smtClean="0"/>
              <a:t>anthelmintic</a:t>
            </a:r>
            <a:r>
              <a:rPr lang="en-US" dirty="0" smtClean="0"/>
              <a:t>) until it is no longer effective </a:t>
            </a:r>
            <a:endParaRPr lang="en-US" sz="1700" dirty="0" smtClean="0"/>
          </a:p>
          <a:p>
            <a:pPr lvl="5"/>
            <a:r>
              <a:rPr lang="en-US" dirty="0" smtClean="0"/>
              <a:t>Sheep and goat industry have major resistance issues</a:t>
            </a:r>
          </a:p>
          <a:p>
            <a:pPr lvl="6"/>
            <a:r>
              <a:rPr lang="en-US" dirty="0" smtClean="0"/>
              <a:t>Barber pole worm</a:t>
            </a:r>
          </a:p>
          <a:p>
            <a:pPr lvl="7"/>
            <a:r>
              <a:rPr lang="en-US" dirty="0" smtClean="0"/>
              <a:t>causes blood loss, anemia and death</a:t>
            </a:r>
            <a:endParaRPr lang="en-US" sz="1500" dirty="0" smtClean="0"/>
          </a:p>
        </p:txBody>
      </p:sp>
    </p:spTree>
    <p:extLst>
      <p:ext uri="{BB962C8B-B14F-4D97-AF65-F5344CB8AC3E}">
        <p14:creationId xmlns:p14="http://schemas.microsoft.com/office/powerpoint/2010/main" val="40769246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Internal Parasite Identification and Control</a:t>
            </a:r>
            <a:endParaRPr lang="en-US" sz="3200" dirty="0"/>
          </a:p>
        </p:txBody>
      </p:sp>
      <p:sp>
        <p:nvSpPr>
          <p:cNvPr id="3" name="Content Placeholder 2"/>
          <p:cNvSpPr>
            <a:spLocks noGrp="1"/>
          </p:cNvSpPr>
          <p:nvPr>
            <p:ph idx="1"/>
          </p:nvPr>
        </p:nvSpPr>
        <p:spPr/>
        <p:txBody>
          <a:bodyPr>
            <a:normAutofit/>
          </a:bodyPr>
          <a:lstStyle/>
          <a:p>
            <a:pPr lvl="0"/>
            <a:r>
              <a:rPr lang="en-US" dirty="0" smtClean="0"/>
              <a:t>Controlling Internal Parasites  </a:t>
            </a:r>
            <a:endParaRPr lang="en-US" sz="2800" dirty="0" smtClean="0"/>
          </a:p>
          <a:p>
            <a:pPr lvl="2"/>
            <a:r>
              <a:rPr lang="en-US" sz="2400" dirty="0" smtClean="0"/>
              <a:t>Mechanical</a:t>
            </a:r>
          </a:p>
          <a:p>
            <a:pPr lvl="3"/>
            <a:r>
              <a:rPr lang="en-US" sz="2100" dirty="0" smtClean="0"/>
              <a:t>complete or partial removal of parasite</a:t>
            </a:r>
          </a:p>
          <a:p>
            <a:pPr lvl="4"/>
            <a:r>
              <a:rPr lang="en-US" dirty="0" smtClean="0"/>
              <a:t>Removing or breaking up contaminated manure </a:t>
            </a:r>
            <a:endParaRPr lang="en-US" sz="1600" dirty="0" smtClean="0"/>
          </a:p>
          <a:p>
            <a:pPr lvl="2"/>
            <a:r>
              <a:rPr lang="en-US" sz="2400" dirty="0" smtClean="0"/>
              <a:t>Biological</a:t>
            </a:r>
          </a:p>
          <a:p>
            <a:pPr lvl="3"/>
            <a:r>
              <a:rPr lang="en-US" sz="2100" dirty="0" smtClean="0"/>
              <a:t>non-chemical methods of controlling parasites</a:t>
            </a:r>
          </a:p>
          <a:p>
            <a:pPr lvl="4"/>
            <a:r>
              <a:rPr lang="en-US" dirty="0" smtClean="0"/>
              <a:t>Feeding forages such as lespedeza hay that contains higher levels of tannins</a:t>
            </a:r>
            <a:endParaRPr lang="en-US" sz="1600" dirty="0" smtClean="0"/>
          </a:p>
          <a:p>
            <a:pPr lvl="2"/>
            <a:r>
              <a:rPr lang="en-US" sz="2400" dirty="0" smtClean="0"/>
              <a:t>Cultural/Environmental</a:t>
            </a:r>
          </a:p>
          <a:p>
            <a:pPr lvl="3"/>
            <a:r>
              <a:rPr lang="en-US" sz="2100" dirty="0" smtClean="0"/>
              <a:t>modifies the growing environment of the parasite</a:t>
            </a:r>
          </a:p>
          <a:p>
            <a:pPr lvl="4"/>
            <a:r>
              <a:rPr lang="en-US" dirty="0" smtClean="0"/>
              <a:t>pasture rotation</a:t>
            </a:r>
            <a:endParaRPr lang="en-US" sz="1600" dirty="0" smtClean="0"/>
          </a:p>
        </p:txBody>
      </p:sp>
    </p:spTree>
    <p:extLst>
      <p:ext uri="{BB962C8B-B14F-4D97-AF65-F5344CB8AC3E}">
        <p14:creationId xmlns:p14="http://schemas.microsoft.com/office/powerpoint/2010/main" val="8991630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Internal Parasite Identification and Control</a:t>
            </a:r>
            <a:endParaRPr lang="en-US" sz="3200" dirty="0"/>
          </a:p>
        </p:txBody>
      </p:sp>
      <p:sp>
        <p:nvSpPr>
          <p:cNvPr id="3" name="Content Placeholder 2"/>
          <p:cNvSpPr>
            <a:spLocks noGrp="1"/>
          </p:cNvSpPr>
          <p:nvPr>
            <p:ph idx="1"/>
          </p:nvPr>
        </p:nvSpPr>
        <p:spPr/>
        <p:txBody>
          <a:bodyPr>
            <a:normAutofit fontScale="92500" lnSpcReduction="20000"/>
          </a:bodyPr>
          <a:lstStyle/>
          <a:p>
            <a:pPr lvl="0"/>
            <a:r>
              <a:rPr lang="en-US" dirty="0" smtClean="0"/>
              <a:t>Major Problems and Recommendations</a:t>
            </a:r>
            <a:endParaRPr lang="en-US" sz="2800" dirty="0" smtClean="0"/>
          </a:p>
          <a:p>
            <a:pPr marL="925830" lvl="1" indent="-514350">
              <a:buFont typeface="+mj-lt"/>
              <a:buAutoNum type="arabicPeriod"/>
            </a:pPr>
            <a:r>
              <a:rPr lang="en-US" sz="2800" dirty="0" smtClean="0"/>
              <a:t>Other than death, the most costly result of internal parasites in cattle, swine and poultry is weight loss or reduced gains</a:t>
            </a:r>
            <a:endParaRPr lang="en-US" sz="2400" dirty="0" smtClean="0"/>
          </a:p>
          <a:p>
            <a:pPr marL="925830" lvl="1" indent="-514350">
              <a:buFont typeface="+mj-lt"/>
              <a:buAutoNum type="arabicPeriod"/>
            </a:pPr>
            <a:r>
              <a:rPr lang="en-US" sz="2800" dirty="0" smtClean="0"/>
              <a:t>The major internal parasites of poultry are several types of worms and </a:t>
            </a:r>
            <a:r>
              <a:rPr lang="en-US" sz="2800" dirty="0" err="1" smtClean="0"/>
              <a:t>coccidia</a:t>
            </a:r>
            <a:endParaRPr lang="en-US" sz="2400" dirty="0" smtClean="0"/>
          </a:p>
          <a:p>
            <a:pPr marL="925830" lvl="1" indent="-514350">
              <a:buFont typeface="+mj-lt"/>
              <a:buAutoNum type="arabicPeriod"/>
            </a:pPr>
            <a:r>
              <a:rPr lang="en-US" sz="2800" dirty="0" smtClean="0"/>
              <a:t>Roundworms cause the most damage of any internal parasites for hogs</a:t>
            </a:r>
            <a:endParaRPr lang="en-US" sz="2400" dirty="0" smtClean="0"/>
          </a:p>
          <a:p>
            <a:pPr marL="925830" lvl="1" indent="-514350">
              <a:buFont typeface="+mj-lt"/>
              <a:buAutoNum type="arabicPeriod"/>
            </a:pPr>
            <a:r>
              <a:rPr lang="en-US" sz="2800" dirty="0" err="1" smtClean="0"/>
              <a:t>Deworming</a:t>
            </a:r>
            <a:r>
              <a:rPr lang="en-US" sz="2800" dirty="0" smtClean="0"/>
              <a:t> pregnant sows and gilts about a week before </a:t>
            </a:r>
            <a:r>
              <a:rPr lang="en-US" sz="2800" dirty="0" err="1" smtClean="0"/>
              <a:t>farrowing</a:t>
            </a:r>
            <a:r>
              <a:rPr lang="en-US" sz="2800" dirty="0" smtClean="0"/>
              <a:t> kills the worms and prevents baby pigs from getting worms from their mother’s manure</a:t>
            </a:r>
            <a:endParaRPr lang="en-US" sz="2400" dirty="0" smtClean="0"/>
          </a:p>
          <a:p>
            <a:endParaRPr lang="en-US" dirty="0"/>
          </a:p>
        </p:txBody>
      </p:sp>
    </p:spTree>
    <p:extLst>
      <p:ext uri="{BB962C8B-B14F-4D97-AF65-F5344CB8AC3E}">
        <p14:creationId xmlns:p14="http://schemas.microsoft.com/office/powerpoint/2010/main" val="24317605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External Parasites Identification and Control</a:t>
            </a:r>
            <a:endParaRPr lang="en-US" sz="2800" dirty="0"/>
          </a:p>
        </p:txBody>
      </p:sp>
      <p:sp>
        <p:nvSpPr>
          <p:cNvPr id="3" name="Content Placeholder 2"/>
          <p:cNvSpPr>
            <a:spLocks noGrp="1"/>
          </p:cNvSpPr>
          <p:nvPr>
            <p:ph idx="1"/>
          </p:nvPr>
        </p:nvSpPr>
        <p:spPr/>
        <p:txBody>
          <a:bodyPr>
            <a:normAutofit/>
          </a:bodyPr>
          <a:lstStyle/>
          <a:p>
            <a:pPr lvl="0"/>
            <a:r>
              <a:rPr lang="en-US" dirty="0" smtClean="0"/>
              <a:t>Common External Parasites	</a:t>
            </a:r>
            <a:endParaRPr lang="en-US" sz="2800" dirty="0" smtClean="0"/>
          </a:p>
          <a:p>
            <a:pPr lvl="1"/>
            <a:r>
              <a:rPr lang="en-US" sz="2800" dirty="0" smtClean="0"/>
              <a:t>Ticks- bloodsuckers</a:t>
            </a:r>
            <a:endParaRPr lang="en-US" sz="2400" dirty="0" smtClean="0"/>
          </a:p>
          <a:p>
            <a:pPr lvl="1"/>
            <a:r>
              <a:rPr lang="en-US" sz="2800" dirty="0" smtClean="0"/>
              <a:t>Lice- bloodsuckers and biting</a:t>
            </a:r>
            <a:endParaRPr lang="en-US" sz="2400" dirty="0" smtClean="0"/>
          </a:p>
          <a:p>
            <a:pPr lvl="1"/>
            <a:r>
              <a:rPr lang="en-US" sz="2800" dirty="0" smtClean="0"/>
              <a:t>Mites- cause mange</a:t>
            </a:r>
            <a:endParaRPr lang="en-US" sz="2400" dirty="0" smtClean="0"/>
          </a:p>
          <a:p>
            <a:pPr lvl="1"/>
            <a:r>
              <a:rPr lang="en-US" sz="2800" dirty="0" smtClean="0"/>
              <a:t>Blowfly- screwworm in larval stage</a:t>
            </a:r>
            <a:endParaRPr lang="en-US" sz="2400" dirty="0" smtClean="0"/>
          </a:p>
          <a:p>
            <a:pPr lvl="1"/>
            <a:r>
              <a:rPr lang="en-US" sz="2800" dirty="0" smtClean="0"/>
              <a:t>Heel Fly- cattle grub in larval stage</a:t>
            </a:r>
            <a:endParaRPr lang="en-US" sz="2400" dirty="0" smtClean="0"/>
          </a:p>
          <a:p>
            <a:pPr lvl="1"/>
            <a:r>
              <a:rPr lang="en-US" sz="2800" dirty="0" smtClean="0"/>
              <a:t>Horn Fly- smallest, bloodsucking species</a:t>
            </a:r>
            <a:endParaRPr lang="en-US" sz="2400" dirty="0" smtClean="0"/>
          </a:p>
          <a:p>
            <a:pPr lvl="1"/>
            <a:r>
              <a:rPr lang="en-US" sz="2800" dirty="0" smtClean="0"/>
              <a:t>Other kinds of flies including horsefly, housefly and stable fly</a:t>
            </a:r>
            <a:endParaRPr lang="en-US" sz="2400" dirty="0" smtClean="0"/>
          </a:p>
          <a:p>
            <a:endParaRPr lang="en-US" dirty="0"/>
          </a:p>
        </p:txBody>
      </p:sp>
    </p:spTree>
    <p:extLst>
      <p:ext uri="{BB962C8B-B14F-4D97-AF65-F5344CB8AC3E}">
        <p14:creationId xmlns:p14="http://schemas.microsoft.com/office/powerpoint/2010/main" val="34381146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External Parasites Identification and Control</a:t>
            </a:r>
            <a:endParaRPr lang="en-US" sz="2800" dirty="0"/>
          </a:p>
        </p:txBody>
      </p:sp>
      <p:sp>
        <p:nvSpPr>
          <p:cNvPr id="3" name="Content Placeholder 2"/>
          <p:cNvSpPr>
            <a:spLocks noGrp="1"/>
          </p:cNvSpPr>
          <p:nvPr>
            <p:ph idx="1"/>
          </p:nvPr>
        </p:nvSpPr>
        <p:spPr/>
        <p:txBody>
          <a:bodyPr>
            <a:normAutofit fontScale="92500" lnSpcReduction="20000"/>
          </a:bodyPr>
          <a:lstStyle/>
          <a:p>
            <a:pPr lvl="0"/>
            <a:endParaRPr lang="en-US" sz="2400" dirty="0" smtClean="0"/>
          </a:p>
          <a:p>
            <a:pPr lvl="0"/>
            <a:r>
              <a:rPr lang="en-US" dirty="0" smtClean="0"/>
              <a:t>Controlling External Parasites </a:t>
            </a:r>
            <a:endParaRPr lang="en-US" sz="2800" dirty="0" smtClean="0"/>
          </a:p>
          <a:p>
            <a:pPr lvl="1"/>
            <a:r>
              <a:rPr lang="en-US" sz="2800" dirty="0" smtClean="0"/>
              <a:t>The most effective method of control is prevention</a:t>
            </a:r>
            <a:endParaRPr lang="en-US" sz="2400" dirty="0" smtClean="0"/>
          </a:p>
          <a:p>
            <a:pPr lvl="1"/>
            <a:r>
              <a:rPr lang="en-US" sz="2800" dirty="0" smtClean="0"/>
              <a:t>Control Methods</a:t>
            </a:r>
            <a:endParaRPr lang="en-US" sz="2400" dirty="0" smtClean="0"/>
          </a:p>
          <a:p>
            <a:pPr lvl="2"/>
            <a:r>
              <a:rPr lang="en-US" sz="2400" dirty="0" smtClean="0"/>
              <a:t>Chemical</a:t>
            </a:r>
          </a:p>
          <a:p>
            <a:pPr lvl="3"/>
            <a:r>
              <a:rPr lang="en-US" sz="2100" dirty="0" smtClean="0"/>
              <a:t>most common method of controlling external parasites </a:t>
            </a:r>
            <a:endParaRPr lang="en-US" sz="1700" dirty="0" smtClean="0"/>
          </a:p>
          <a:p>
            <a:pPr lvl="4"/>
            <a:r>
              <a:rPr lang="en-US" dirty="0" smtClean="0"/>
              <a:t>Systemic insecticides </a:t>
            </a:r>
          </a:p>
          <a:p>
            <a:pPr lvl="5"/>
            <a:r>
              <a:rPr lang="en-US" dirty="0" smtClean="0"/>
              <a:t>absorbed through the animal’s skin</a:t>
            </a:r>
            <a:endParaRPr lang="en-US" sz="1600" dirty="0" smtClean="0"/>
          </a:p>
          <a:p>
            <a:pPr lvl="3"/>
            <a:r>
              <a:rPr lang="en-US" dirty="0" smtClean="0"/>
              <a:t>oral ingestion also used to control some external parasites</a:t>
            </a:r>
            <a:endParaRPr lang="en-US" sz="1800" dirty="0" smtClean="0"/>
          </a:p>
          <a:p>
            <a:pPr lvl="2"/>
            <a:r>
              <a:rPr lang="en-US" sz="2400" dirty="0" smtClean="0"/>
              <a:t>Mechanical</a:t>
            </a:r>
            <a:endParaRPr lang="en-US" sz="2000" dirty="0" smtClean="0"/>
          </a:p>
          <a:p>
            <a:pPr lvl="2"/>
            <a:r>
              <a:rPr lang="en-US" sz="2400" dirty="0" smtClean="0"/>
              <a:t>Biological</a:t>
            </a:r>
            <a:endParaRPr lang="en-US" sz="2000" dirty="0" smtClean="0"/>
          </a:p>
          <a:p>
            <a:pPr lvl="2"/>
            <a:r>
              <a:rPr lang="en-US" sz="2400" dirty="0" smtClean="0"/>
              <a:t>Cultural/Environmental</a:t>
            </a:r>
            <a:endParaRPr lang="en-US" sz="2000" dirty="0" smtClean="0"/>
          </a:p>
          <a:p>
            <a:endParaRPr lang="en-US" dirty="0"/>
          </a:p>
        </p:txBody>
      </p:sp>
    </p:spTree>
    <p:extLst>
      <p:ext uri="{BB962C8B-B14F-4D97-AF65-F5344CB8AC3E}">
        <p14:creationId xmlns:p14="http://schemas.microsoft.com/office/powerpoint/2010/main" val="1456678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600" dirty="0" smtClean="0"/>
              <a:t>Preventative Maintenance Includes</a:t>
            </a:r>
          </a:p>
        </p:txBody>
      </p:sp>
      <p:sp>
        <p:nvSpPr>
          <p:cNvPr id="3" name="Content Placeholder 2"/>
          <p:cNvSpPr>
            <a:spLocks noGrp="1"/>
          </p:cNvSpPr>
          <p:nvPr>
            <p:ph idx="1"/>
          </p:nvPr>
        </p:nvSpPr>
        <p:spPr/>
        <p:txBody>
          <a:bodyPr>
            <a:normAutofit/>
          </a:bodyPr>
          <a:lstStyle/>
          <a:p>
            <a:pPr lvl="1"/>
            <a:r>
              <a:rPr lang="en-US" sz="2800" dirty="0" smtClean="0"/>
              <a:t>General Management Techniques</a:t>
            </a:r>
          </a:p>
          <a:p>
            <a:pPr lvl="2"/>
            <a:r>
              <a:rPr lang="en-US" sz="2500" dirty="0" smtClean="0"/>
              <a:t>used to control potential injuries and problems to the animals and/or workers </a:t>
            </a:r>
            <a:endParaRPr lang="en-US" sz="2100" dirty="0" smtClean="0"/>
          </a:p>
          <a:p>
            <a:pPr lvl="1"/>
            <a:r>
              <a:rPr lang="en-US" sz="2800" dirty="0" smtClean="0"/>
              <a:t>Vaccination and Immunization</a:t>
            </a:r>
          </a:p>
          <a:p>
            <a:pPr lvl="2"/>
            <a:r>
              <a:rPr lang="en-US" sz="2500" dirty="0" smtClean="0"/>
              <a:t>used to control a variety of diseases associated with livestock animals </a:t>
            </a:r>
            <a:endParaRPr lang="en-US" sz="2100" dirty="0" smtClean="0"/>
          </a:p>
          <a:p>
            <a:endParaRPr lang="en-US" dirty="0"/>
          </a:p>
        </p:txBody>
      </p:sp>
    </p:spTree>
    <p:extLst>
      <p:ext uri="{BB962C8B-B14F-4D97-AF65-F5344CB8AC3E}">
        <p14:creationId xmlns:p14="http://schemas.microsoft.com/office/powerpoint/2010/main" val="33190658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External Parasites Identification and Control</a:t>
            </a:r>
            <a:endParaRPr lang="en-US" sz="2800" dirty="0"/>
          </a:p>
        </p:txBody>
      </p:sp>
      <p:sp>
        <p:nvSpPr>
          <p:cNvPr id="3" name="Content Placeholder 2"/>
          <p:cNvSpPr>
            <a:spLocks noGrp="1"/>
          </p:cNvSpPr>
          <p:nvPr>
            <p:ph idx="1"/>
          </p:nvPr>
        </p:nvSpPr>
        <p:spPr/>
        <p:txBody>
          <a:bodyPr>
            <a:normAutofit fontScale="85000" lnSpcReduction="20000"/>
          </a:bodyPr>
          <a:lstStyle/>
          <a:p>
            <a:pPr lvl="0"/>
            <a:endParaRPr lang="en-US" sz="2000" dirty="0" smtClean="0"/>
          </a:p>
          <a:p>
            <a:pPr lvl="0"/>
            <a:r>
              <a:rPr lang="en-US" dirty="0" smtClean="0"/>
              <a:t>Major Problems and Recommendations</a:t>
            </a:r>
            <a:endParaRPr lang="en-US" sz="2800" dirty="0" smtClean="0"/>
          </a:p>
          <a:p>
            <a:pPr lvl="1"/>
            <a:r>
              <a:rPr lang="en-US" sz="2800" dirty="0" smtClean="0"/>
              <a:t>Most external parasites of birds or poultry lower production by sucking blood</a:t>
            </a:r>
            <a:endParaRPr lang="en-US" sz="2400" dirty="0" smtClean="0"/>
          </a:p>
          <a:p>
            <a:pPr lvl="1"/>
            <a:r>
              <a:rPr lang="en-US" sz="2800" dirty="0" smtClean="0"/>
              <a:t>The external parasite causing the greatest financial loss in beef cattle is the larva of the Heel Fly or cattle grubs because they lower rate of gain and damage hides and meat</a:t>
            </a:r>
            <a:endParaRPr lang="en-US" sz="2400" dirty="0" smtClean="0"/>
          </a:p>
          <a:p>
            <a:pPr lvl="1"/>
            <a:r>
              <a:rPr lang="en-US" sz="2800" dirty="0" smtClean="0"/>
              <a:t>The major external parasites of swine are lice and mites</a:t>
            </a:r>
            <a:endParaRPr lang="en-US" sz="2400" dirty="0" smtClean="0"/>
          </a:p>
          <a:p>
            <a:pPr lvl="1"/>
            <a:r>
              <a:rPr lang="en-US" sz="2800" dirty="0" smtClean="0"/>
              <a:t>Mites, bedbugs and fowl ticks hide in cracks and crevices in poultry houses during daylight, and those places must be sprayed with approved chemicals during daylight to kill those external parasites</a:t>
            </a:r>
            <a:endParaRPr lang="en-US" sz="2400" dirty="0" smtClean="0"/>
          </a:p>
          <a:p>
            <a:endParaRPr lang="en-US" dirty="0"/>
          </a:p>
        </p:txBody>
      </p:sp>
    </p:spTree>
    <p:extLst>
      <p:ext uri="{BB962C8B-B14F-4D97-AF65-F5344CB8AC3E}">
        <p14:creationId xmlns:p14="http://schemas.microsoft.com/office/powerpoint/2010/main" val="4081471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600" dirty="0" smtClean="0"/>
              <a:t>Preventative Maintenance Includes</a:t>
            </a:r>
          </a:p>
        </p:txBody>
      </p:sp>
      <p:sp>
        <p:nvSpPr>
          <p:cNvPr id="3" name="Content Placeholder 2"/>
          <p:cNvSpPr>
            <a:spLocks noGrp="1"/>
          </p:cNvSpPr>
          <p:nvPr>
            <p:ph idx="1"/>
          </p:nvPr>
        </p:nvSpPr>
        <p:spPr/>
        <p:txBody>
          <a:bodyPr>
            <a:normAutofit/>
          </a:bodyPr>
          <a:lstStyle/>
          <a:p>
            <a:pPr lvl="1"/>
            <a:r>
              <a:rPr lang="en-US" sz="2800" dirty="0" smtClean="0"/>
              <a:t>External Parasite Identification and Control</a:t>
            </a:r>
          </a:p>
          <a:p>
            <a:pPr lvl="2"/>
            <a:r>
              <a:rPr lang="en-US" sz="2500" dirty="0" smtClean="0"/>
              <a:t>prevent excessive infestation, illness and potential death of livestock animals </a:t>
            </a:r>
            <a:endParaRPr lang="en-US" sz="2100" dirty="0" smtClean="0"/>
          </a:p>
          <a:p>
            <a:pPr lvl="1"/>
            <a:r>
              <a:rPr lang="en-US" sz="2800" dirty="0" smtClean="0"/>
              <a:t>Internal Parasite Identification and Control</a:t>
            </a:r>
          </a:p>
          <a:p>
            <a:pPr lvl="2"/>
            <a:r>
              <a:rPr lang="en-US" sz="2500" dirty="0" smtClean="0"/>
              <a:t>prevent excessive infestation, illness and potential death of livestock animals</a:t>
            </a:r>
            <a:endParaRPr lang="en-US" sz="2100" dirty="0" smtClean="0"/>
          </a:p>
          <a:p>
            <a:endParaRPr lang="en-US" dirty="0"/>
          </a:p>
        </p:txBody>
      </p:sp>
    </p:spTree>
    <p:extLst>
      <p:ext uri="{BB962C8B-B14F-4D97-AF65-F5344CB8AC3E}">
        <p14:creationId xmlns:p14="http://schemas.microsoft.com/office/powerpoint/2010/main" val="211294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Dehorning</a:t>
            </a:r>
          </a:p>
        </p:txBody>
      </p:sp>
      <p:sp>
        <p:nvSpPr>
          <p:cNvPr id="10243" name="Rectangle 3"/>
          <p:cNvSpPr>
            <a:spLocks noGrp="1" noChangeArrowheads="1"/>
          </p:cNvSpPr>
          <p:nvPr>
            <p:ph type="body" idx="1"/>
          </p:nvPr>
        </p:nvSpPr>
        <p:spPr>
          <a:xfrm>
            <a:off x="457200" y="1600200"/>
            <a:ext cx="8077200" cy="4610100"/>
          </a:xfrm>
        </p:spPr>
        <p:txBody>
          <a:bodyPr/>
          <a:lstStyle/>
          <a:p>
            <a:pPr>
              <a:lnSpc>
                <a:spcPct val="90000"/>
              </a:lnSpc>
            </a:pPr>
            <a:r>
              <a:rPr lang="en-US" dirty="0"/>
              <a:t>Prevent injury to cattle, people and facilities</a:t>
            </a:r>
          </a:p>
          <a:p>
            <a:pPr>
              <a:lnSpc>
                <a:spcPct val="90000"/>
              </a:lnSpc>
            </a:pPr>
            <a:r>
              <a:rPr lang="en-US" dirty="0"/>
              <a:t>Perform when the animal is young</a:t>
            </a:r>
          </a:p>
          <a:p>
            <a:pPr lvl="1">
              <a:lnSpc>
                <a:spcPct val="90000"/>
              </a:lnSpc>
            </a:pPr>
            <a:r>
              <a:rPr lang="en-US" dirty="0"/>
              <a:t>Reduces shock and is easier to do</a:t>
            </a:r>
          </a:p>
          <a:p>
            <a:pPr lvl="1">
              <a:lnSpc>
                <a:spcPct val="90000"/>
              </a:lnSpc>
            </a:pPr>
            <a:r>
              <a:rPr lang="en-US" dirty="0"/>
              <a:t>Older animals tend to bleed more</a:t>
            </a:r>
          </a:p>
          <a:p>
            <a:pPr lvl="1">
              <a:lnSpc>
                <a:spcPct val="90000"/>
              </a:lnSpc>
            </a:pPr>
            <a:r>
              <a:rPr lang="en-US" dirty="0"/>
              <a:t>Fall is the best weather for dehorning</a:t>
            </a:r>
          </a:p>
        </p:txBody>
      </p:sp>
    </p:spTree>
    <p:extLst>
      <p:ext uri="{BB962C8B-B14F-4D97-AF65-F5344CB8AC3E}">
        <p14:creationId xmlns:p14="http://schemas.microsoft.com/office/powerpoint/2010/main" val="3485407986"/>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diamond(in)">
                                      <p:cBhvr>
                                        <p:cTn id="7" dur="20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diamond(in)">
                                      <p:cBhvr>
                                        <p:cTn id="12" dur="2000"/>
                                        <p:tgtEl>
                                          <p:spTgt spid="10243">
                                            <p:txEl>
                                              <p:pRg st="1" end="1"/>
                                            </p:txEl>
                                          </p:spTgt>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Effect transition="in" filter="diamond(in)">
                                      <p:cBhvr>
                                        <p:cTn id="15" dur="2000"/>
                                        <p:tgtEl>
                                          <p:spTgt spid="10243">
                                            <p:txEl>
                                              <p:pRg st="2" end="2"/>
                                            </p:txEl>
                                          </p:spTgt>
                                        </p:tgtEl>
                                      </p:cBhvr>
                                    </p:animEffect>
                                  </p:childTnLst>
                                </p:cTn>
                              </p:par>
                              <p:par>
                                <p:cTn id="16" presetID="8" presetClass="entr" presetSubtype="16" fill="hold" grpId="0" nodeType="withEffect">
                                  <p:stCondLst>
                                    <p:cond delay="0"/>
                                  </p:stCondLst>
                                  <p:childTnLst>
                                    <p:set>
                                      <p:cBhvr>
                                        <p:cTn id="17" dur="1" fill="hold">
                                          <p:stCondLst>
                                            <p:cond delay="0"/>
                                          </p:stCondLst>
                                        </p:cTn>
                                        <p:tgtEl>
                                          <p:spTgt spid="10243">
                                            <p:txEl>
                                              <p:pRg st="3" end="3"/>
                                            </p:txEl>
                                          </p:spTgt>
                                        </p:tgtEl>
                                        <p:attrNameLst>
                                          <p:attrName>style.visibility</p:attrName>
                                        </p:attrNameLst>
                                      </p:cBhvr>
                                      <p:to>
                                        <p:strVal val="visible"/>
                                      </p:to>
                                    </p:set>
                                    <p:animEffect transition="in" filter="diamond(in)">
                                      <p:cBhvr>
                                        <p:cTn id="18" dur="2000"/>
                                        <p:tgtEl>
                                          <p:spTgt spid="10243">
                                            <p:txEl>
                                              <p:pRg st="3" end="3"/>
                                            </p:txEl>
                                          </p:spTgt>
                                        </p:tgtEl>
                                      </p:cBhvr>
                                    </p:animEffect>
                                  </p:childTnLst>
                                </p:cTn>
                              </p:par>
                              <p:par>
                                <p:cTn id="19" presetID="8" presetClass="entr" presetSubtype="16" fill="hold" grpId="0" nodeType="withEffect">
                                  <p:stCondLst>
                                    <p:cond delay="0"/>
                                  </p:stCondLst>
                                  <p:childTnLst>
                                    <p:set>
                                      <p:cBhvr>
                                        <p:cTn id="20" dur="1" fill="hold">
                                          <p:stCondLst>
                                            <p:cond delay="0"/>
                                          </p:stCondLst>
                                        </p:cTn>
                                        <p:tgtEl>
                                          <p:spTgt spid="10243">
                                            <p:txEl>
                                              <p:pRg st="4" end="4"/>
                                            </p:txEl>
                                          </p:spTgt>
                                        </p:tgtEl>
                                        <p:attrNameLst>
                                          <p:attrName>style.visibility</p:attrName>
                                        </p:attrNameLst>
                                      </p:cBhvr>
                                      <p:to>
                                        <p:strVal val="visible"/>
                                      </p:to>
                                    </p:set>
                                    <p:animEffect transition="in" filter="diamond(in)">
                                      <p:cBhvr>
                                        <p:cTn id="21" dur="20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Dehorning</a:t>
            </a:r>
          </a:p>
        </p:txBody>
      </p:sp>
      <p:sp>
        <p:nvSpPr>
          <p:cNvPr id="11267" name="Rectangle 3"/>
          <p:cNvSpPr>
            <a:spLocks noGrp="1" noChangeArrowheads="1"/>
          </p:cNvSpPr>
          <p:nvPr>
            <p:ph type="body" idx="1"/>
          </p:nvPr>
        </p:nvSpPr>
        <p:spPr/>
        <p:txBody>
          <a:bodyPr>
            <a:normAutofit fontScale="92500" lnSpcReduction="20000"/>
          </a:bodyPr>
          <a:lstStyle/>
          <a:p>
            <a:r>
              <a:rPr lang="en-US" dirty="0"/>
              <a:t>Methods:</a:t>
            </a:r>
          </a:p>
          <a:p>
            <a:pPr lvl="1"/>
            <a:r>
              <a:rPr lang="en-US" dirty="0" smtClean="0"/>
              <a:t>Chemical</a:t>
            </a:r>
          </a:p>
          <a:p>
            <a:pPr lvl="2"/>
            <a:r>
              <a:rPr lang="en-US" dirty="0" smtClean="0"/>
              <a:t>liquid </a:t>
            </a:r>
            <a:r>
              <a:rPr lang="en-US" dirty="0"/>
              <a:t>or pastes</a:t>
            </a:r>
          </a:p>
          <a:p>
            <a:pPr lvl="1"/>
            <a:r>
              <a:rPr lang="en-US" dirty="0"/>
              <a:t>Mechanical</a:t>
            </a:r>
          </a:p>
          <a:p>
            <a:pPr lvl="3"/>
            <a:r>
              <a:rPr lang="en-US" dirty="0" smtClean="0"/>
              <a:t>Spoons, cup or tube type</a:t>
            </a:r>
          </a:p>
          <a:p>
            <a:pPr lvl="4"/>
            <a:r>
              <a:rPr lang="en-US" dirty="0" smtClean="0"/>
              <a:t>a circular blade is pushed into the skin around the horn bud and then turned to remove horn.</a:t>
            </a:r>
            <a:endParaRPr lang="en-US" sz="1700" dirty="0" smtClean="0"/>
          </a:p>
          <a:p>
            <a:pPr lvl="3"/>
            <a:r>
              <a:rPr lang="en-US" dirty="0" smtClean="0"/>
              <a:t>Barnes type</a:t>
            </a:r>
          </a:p>
          <a:p>
            <a:pPr lvl="4"/>
            <a:r>
              <a:rPr lang="en-US" dirty="0" smtClean="0"/>
              <a:t>hinged tool placed over the horn that slices through skin and under the horn</a:t>
            </a:r>
            <a:endParaRPr lang="en-US" sz="1700" dirty="0" smtClean="0"/>
          </a:p>
          <a:p>
            <a:pPr lvl="3"/>
            <a:r>
              <a:rPr lang="en-US" dirty="0" smtClean="0"/>
              <a:t>Hot irons</a:t>
            </a:r>
          </a:p>
          <a:p>
            <a:pPr lvl="4"/>
            <a:r>
              <a:rPr lang="en-US" dirty="0" smtClean="0"/>
              <a:t>a heated tool is held to horn bud to destroy horn producing cells</a:t>
            </a:r>
          </a:p>
          <a:p>
            <a:pPr lvl="4"/>
            <a:r>
              <a:rPr lang="en-US" dirty="0" smtClean="0"/>
              <a:t>Bloodless method only used in button stage</a:t>
            </a:r>
            <a:endParaRPr lang="en-US" sz="1700" dirty="0" smtClean="0"/>
          </a:p>
          <a:p>
            <a:pPr lvl="3"/>
            <a:r>
              <a:rPr lang="en-US" dirty="0" smtClean="0"/>
              <a:t>Saws</a:t>
            </a:r>
          </a:p>
          <a:p>
            <a:pPr lvl="4"/>
            <a:r>
              <a:rPr lang="en-US" dirty="0" smtClean="0"/>
              <a:t>a hand saw or obstetrical wire is used to saw through horn</a:t>
            </a:r>
            <a:endParaRPr lang="en-US" sz="1700" dirty="0" smtClean="0"/>
          </a:p>
          <a:p>
            <a:pPr lvl="2"/>
            <a:endParaRPr lang="en-US" dirty="0"/>
          </a:p>
          <a:p>
            <a:endParaRPr lang="en-US" dirty="0"/>
          </a:p>
        </p:txBody>
      </p:sp>
    </p:spTree>
    <p:extLst>
      <p:ext uri="{BB962C8B-B14F-4D97-AF65-F5344CB8AC3E}">
        <p14:creationId xmlns:p14="http://schemas.microsoft.com/office/powerpoint/2010/main" val="153629361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Dehorning</a:t>
            </a:r>
          </a:p>
        </p:txBody>
      </p:sp>
      <p:pic>
        <p:nvPicPr>
          <p:cNvPr id="12292" name="Picture 4" descr="dehorn_barns"/>
          <p:cNvPicPr>
            <a:picLocks noChangeAspect="1" noChangeArrowheads="1"/>
          </p:cNvPicPr>
          <p:nvPr/>
        </p:nvPicPr>
        <p:blipFill>
          <a:blip r:embed="rId2"/>
          <a:srcRect/>
          <a:stretch>
            <a:fillRect/>
          </a:stretch>
        </p:blipFill>
        <p:spPr bwMode="auto">
          <a:xfrm>
            <a:off x="3048000" y="3981450"/>
            <a:ext cx="5276850" cy="2333625"/>
          </a:xfrm>
          <a:prstGeom prst="rect">
            <a:avLst/>
          </a:prstGeom>
          <a:noFill/>
          <a:ln w="12700">
            <a:solidFill>
              <a:srgbClr val="000000"/>
            </a:solidFill>
            <a:miter lim="800000"/>
            <a:headEnd/>
            <a:tailEnd/>
          </a:ln>
        </p:spPr>
      </p:pic>
      <p:pic>
        <p:nvPicPr>
          <p:cNvPr id="12294" name="Picture 6" descr="info_dehornf2"/>
          <p:cNvPicPr>
            <a:picLocks noChangeAspect="1" noChangeArrowheads="1"/>
          </p:cNvPicPr>
          <p:nvPr/>
        </p:nvPicPr>
        <p:blipFill>
          <a:blip r:embed="rId3"/>
          <a:srcRect/>
          <a:stretch>
            <a:fillRect/>
          </a:stretch>
        </p:blipFill>
        <p:spPr bwMode="auto">
          <a:xfrm>
            <a:off x="381000" y="1905000"/>
            <a:ext cx="6629400" cy="1635125"/>
          </a:xfrm>
          <a:prstGeom prst="rect">
            <a:avLst/>
          </a:prstGeom>
          <a:noFill/>
          <a:ln w="12700">
            <a:solidFill>
              <a:srgbClr val="000000"/>
            </a:solidFill>
            <a:miter lim="800000"/>
            <a:headEnd/>
            <a:tailEnd/>
          </a:ln>
        </p:spPr>
      </p:pic>
    </p:spTree>
    <p:extLst>
      <p:ext uri="{BB962C8B-B14F-4D97-AF65-F5344CB8AC3E}">
        <p14:creationId xmlns:p14="http://schemas.microsoft.com/office/powerpoint/2010/main" val="1904135252"/>
      </p:ext>
    </p:extLst>
  </p:cSld>
  <p:clrMapOvr>
    <a:masterClrMapping/>
  </p:clrMapOvr>
  <p:transition/>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1976</Words>
  <Application>Microsoft Office PowerPoint</Application>
  <PresentationFormat>On-screen Show (4:3)</PresentationFormat>
  <Paragraphs>412</Paragraphs>
  <Slides>50</Slides>
  <Notes>1</Notes>
  <HiddenSlides>0</HiddenSlides>
  <MMClips>0</MMClips>
  <ScaleCrop>false</ScaleCrop>
  <HeadingPairs>
    <vt:vector size="4" baseType="variant">
      <vt:variant>
        <vt:lpstr>Theme</vt:lpstr>
      </vt:variant>
      <vt:variant>
        <vt:i4>2</vt:i4>
      </vt:variant>
      <vt:variant>
        <vt:lpstr>Slide Titles</vt:lpstr>
      </vt:variant>
      <vt:variant>
        <vt:i4>50</vt:i4>
      </vt:variant>
    </vt:vector>
  </HeadingPairs>
  <TitlesOfParts>
    <vt:vector size="52" baseType="lpstr">
      <vt:lpstr>Office Theme</vt:lpstr>
      <vt:lpstr>Foundry</vt:lpstr>
      <vt:lpstr>Unit C: Animal Management</vt:lpstr>
      <vt:lpstr>Objective 5.02</vt:lpstr>
      <vt:lpstr>Preventative Maintenance</vt:lpstr>
      <vt:lpstr>Preventative Maintenance Includes</vt:lpstr>
      <vt:lpstr>Preventative Maintenance Includes</vt:lpstr>
      <vt:lpstr>Preventative Maintenance Includes</vt:lpstr>
      <vt:lpstr>Dehorning</vt:lpstr>
      <vt:lpstr>Dehorning</vt:lpstr>
      <vt:lpstr>Dehorning</vt:lpstr>
      <vt:lpstr>Dehorning</vt:lpstr>
      <vt:lpstr>Castration</vt:lpstr>
      <vt:lpstr>Castration</vt:lpstr>
      <vt:lpstr>Beak Trimming Poultry</vt:lpstr>
      <vt:lpstr>Clipping Needle Teeth</vt:lpstr>
      <vt:lpstr>Docking</vt:lpstr>
      <vt:lpstr>Docking</vt:lpstr>
      <vt:lpstr>Vaccination and Immunization </vt:lpstr>
      <vt:lpstr>Vaccination and Immunization </vt:lpstr>
      <vt:lpstr>Vaccination and Immunization </vt:lpstr>
      <vt:lpstr>Vaccination and Immunization</vt:lpstr>
      <vt:lpstr>Vaccination and Immunization</vt:lpstr>
      <vt:lpstr>Vaccination and Immunization</vt:lpstr>
      <vt:lpstr>Vaccination and Immunization</vt:lpstr>
      <vt:lpstr>Common Diseases of Cattle</vt:lpstr>
      <vt:lpstr>Common Diseases of Cattle</vt:lpstr>
      <vt:lpstr>Common Diseases of Cattle</vt:lpstr>
      <vt:lpstr>Common Diseases of Cattle</vt:lpstr>
      <vt:lpstr>Common Diseases of Swine</vt:lpstr>
      <vt:lpstr>Common Diseases of Swine</vt:lpstr>
      <vt:lpstr>Common Diseases of Swine</vt:lpstr>
      <vt:lpstr>Common Diseases of Swine</vt:lpstr>
      <vt:lpstr>Common Diseases of Poultry</vt:lpstr>
      <vt:lpstr>Common Diseases of Poultry</vt:lpstr>
      <vt:lpstr>Common Diseases of Poultry</vt:lpstr>
      <vt:lpstr>Common Diseases of Poultry</vt:lpstr>
      <vt:lpstr>Common Diseases of Sheep and Goats</vt:lpstr>
      <vt:lpstr>Common Diseases of Sheep and Goats</vt:lpstr>
      <vt:lpstr>Common Diseases of Sheep and Goats</vt:lpstr>
      <vt:lpstr>Common Diseases of Sheep and Goats</vt:lpstr>
      <vt:lpstr>Common Diseases of Sheep and Goats</vt:lpstr>
      <vt:lpstr>Common Diseases of Sheep and Goats</vt:lpstr>
      <vt:lpstr>Disease Treatment and Prevention</vt:lpstr>
      <vt:lpstr>Internal Parasite Identification and Control</vt:lpstr>
      <vt:lpstr>Internal Parasite Identification and Control</vt:lpstr>
      <vt:lpstr>Internal Parasite Identification and Control</vt:lpstr>
      <vt:lpstr>Internal Parasite Identification and Control</vt:lpstr>
      <vt:lpstr>Internal Parasite Identification and Control</vt:lpstr>
      <vt:lpstr>External Parasites Identification and Control</vt:lpstr>
      <vt:lpstr>External Parasites Identification and Control</vt:lpstr>
      <vt:lpstr>External Parasites Identification and Control</vt:lpstr>
    </vt:vector>
  </TitlesOfParts>
  <Company>WCSD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C: Animal Management</dc:title>
  <dc:creator>Matthew Greene</dc:creator>
  <cp:lastModifiedBy>Matthew Greene</cp:lastModifiedBy>
  <cp:revision>4</cp:revision>
  <dcterms:created xsi:type="dcterms:W3CDTF">2014-03-17T18:58:40Z</dcterms:created>
  <dcterms:modified xsi:type="dcterms:W3CDTF">2014-03-27T13:22:15Z</dcterms:modified>
</cp:coreProperties>
</file>