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E711B48-6591-4424-B510-8AFA2BD632CF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4/7/2014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A4A7992-EB4A-40E1-B894-298E27E22ECC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58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11B48-6591-4424-B510-8AFA2BD632CF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4/7/2014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A7992-EB4A-40E1-B894-298E27E22ECC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15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11B48-6591-4424-B510-8AFA2BD632CF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4/7/2014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A7992-EB4A-40E1-B894-298E27E22ECC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5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11B48-6591-4424-B510-8AFA2BD632CF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4/7/2014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A7992-EB4A-40E1-B894-298E27E22ECC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02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E711B48-6591-4424-B510-8AFA2BD632CF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4/7/2014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A4A7992-EB4A-40E1-B894-298E27E22ECC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263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11B48-6591-4424-B510-8AFA2BD632CF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4/7/2014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A4A7992-EB4A-40E1-B894-298E27E22ECC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06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11B48-6591-4424-B510-8AFA2BD632CF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4/7/2014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A4A7992-EB4A-40E1-B894-298E27E22ECC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48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11B48-6591-4424-B510-8AFA2BD632CF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4/7/2014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A7992-EB4A-40E1-B894-298E27E22ECC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7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11B48-6591-4424-B510-8AFA2BD632CF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4/7/2014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A7992-EB4A-40E1-B894-298E27E22ECC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7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E711B48-6591-4424-B510-8AFA2BD632CF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4/7/2014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A4A7992-EB4A-40E1-B894-298E27E22ECC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9775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E711B48-6591-4424-B510-8AFA2BD632CF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4/7/2014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A4A7992-EB4A-40E1-B894-298E27E22ECC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65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E711B48-6591-4424-B510-8AFA2BD632CF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4/7/2014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A4A7992-EB4A-40E1-B894-298E27E22ECC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590239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latin typeface="+mn-lt"/>
              </a:rPr>
              <a:t>Unit C: Animal Management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Essential Standard 5.00: Understand management of agriculture animals.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96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Livestock Reproductive Management Practices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Rectal Palpation</a:t>
            </a:r>
          </a:p>
          <a:p>
            <a:pPr lvl="1"/>
            <a:r>
              <a:rPr lang="en-US" dirty="0" smtClean="0"/>
              <a:t>the process of diagnosing pregnancy or checking fetal development by feeling the reproductive tract of a cow</a:t>
            </a:r>
            <a:endParaRPr lang="en-US" sz="2200" dirty="0" smtClean="0"/>
          </a:p>
          <a:p>
            <a:pPr lvl="2"/>
            <a:r>
              <a:rPr lang="en-US" sz="2500" dirty="0" smtClean="0"/>
              <a:t>Experience is necessary for accuracy</a:t>
            </a:r>
          </a:p>
          <a:p>
            <a:pPr lvl="3"/>
            <a:r>
              <a:rPr lang="en-US" sz="2200" dirty="0" smtClean="0"/>
              <a:t>compares the feel and the size of different parts of the reproductive tract and/or fetus to determine pregnancy and the stage of pregnancy</a:t>
            </a:r>
            <a:endParaRPr lang="en-US" sz="1800" dirty="0" smtClean="0"/>
          </a:p>
          <a:p>
            <a:pPr lvl="1"/>
            <a:r>
              <a:rPr lang="en-US" sz="2800" dirty="0" smtClean="0"/>
              <a:t>the person doing the palpation must insert the hand and arm into the rectum of the cow</a:t>
            </a:r>
          </a:p>
          <a:p>
            <a:pPr lvl="2"/>
            <a:r>
              <a:rPr lang="en-US" sz="2500" dirty="0" smtClean="0"/>
              <a:t>plastic sleeves and lubricants</a:t>
            </a:r>
            <a:endParaRPr lang="en-US" sz="2100" dirty="0" smtClean="0"/>
          </a:p>
          <a:p>
            <a:pPr lvl="1"/>
            <a:r>
              <a:rPr lang="en-US" sz="2800" dirty="0" smtClean="0"/>
              <a:t>Breeding records</a:t>
            </a:r>
          </a:p>
          <a:p>
            <a:pPr lvl="2"/>
            <a:r>
              <a:rPr lang="en-US" sz="2500" dirty="0" smtClean="0"/>
              <a:t>important because they give the </a:t>
            </a:r>
            <a:r>
              <a:rPr lang="en-US" sz="2500" dirty="0" err="1" smtClean="0"/>
              <a:t>palpator</a:t>
            </a:r>
            <a:r>
              <a:rPr lang="en-US" sz="2500" dirty="0" smtClean="0"/>
              <a:t> a good idea of how long the cow has been bred and what to check for during palpation</a:t>
            </a:r>
            <a:endParaRPr lang="en-US" sz="21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7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Livestock Reproductive Management Practices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Ultrasound</a:t>
            </a:r>
          </a:p>
          <a:p>
            <a:pPr lvl="1"/>
            <a:r>
              <a:rPr lang="en-US" dirty="0" smtClean="0"/>
              <a:t>using high frequency sound waves to reflect off body organs </a:t>
            </a:r>
            <a:endParaRPr lang="en-US" sz="2200" dirty="0" smtClean="0"/>
          </a:p>
          <a:p>
            <a:pPr lvl="2"/>
            <a:r>
              <a:rPr lang="en-US" sz="2500" dirty="0" smtClean="0"/>
              <a:t>visual detection of ova development and pregnancy </a:t>
            </a:r>
            <a:endParaRPr lang="en-US" sz="2100" dirty="0" smtClean="0"/>
          </a:p>
          <a:p>
            <a:pPr lvl="2"/>
            <a:r>
              <a:rPr lang="en-US" sz="2500" dirty="0" smtClean="0"/>
              <a:t>more commonly in commercial swine and dairy operations </a:t>
            </a:r>
            <a:endParaRPr lang="en-US" sz="21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7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Livestock Reproductive Management Practices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Heat Detection</a:t>
            </a:r>
          </a:p>
          <a:p>
            <a:pPr lvl="1"/>
            <a:r>
              <a:rPr lang="en-US" dirty="0" smtClean="0"/>
              <a:t>process of observing signs of heat </a:t>
            </a:r>
            <a:endParaRPr lang="en-US" sz="2200" dirty="0" smtClean="0"/>
          </a:p>
          <a:p>
            <a:pPr lvl="2"/>
            <a:r>
              <a:rPr lang="en-US" sz="2500" dirty="0" smtClean="0"/>
              <a:t>animals should be observed multiple times a day to observe signs of heat </a:t>
            </a:r>
            <a:endParaRPr lang="en-US" sz="2100" dirty="0" smtClean="0"/>
          </a:p>
          <a:p>
            <a:pPr lvl="2"/>
            <a:r>
              <a:rPr lang="en-US" sz="2500" dirty="0" smtClean="0"/>
              <a:t>signs of heat vary for livestock species</a:t>
            </a:r>
          </a:p>
          <a:p>
            <a:pPr lvl="2"/>
            <a:r>
              <a:rPr lang="en-US" sz="2500" dirty="0" smtClean="0"/>
              <a:t>accurate heat detection improves artificial insemination conception rates</a:t>
            </a:r>
            <a:endParaRPr lang="en-US" sz="2100" dirty="0" smtClean="0"/>
          </a:p>
          <a:p>
            <a:pPr lvl="2"/>
            <a:r>
              <a:rPr lang="en-US" sz="2500" dirty="0" smtClean="0"/>
              <a:t>producers can use marker indicators that change color after animals have been mounted to assist in detecting heat </a:t>
            </a:r>
            <a:endParaRPr lang="en-US" sz="2100" dirty="0" smtClean="0"/>
          </a:p>
          <a:p>
            <a:pPr lvl="2"/>
            <a:endParaRPr lang="en-US" sz="21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11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Livestock Reproductive Management Practices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Artificial Insemination</a:t>
            </a:r>
          </a:p>
          <a:p>
            <a:pPr lvl="1"/>
            <a:r>
              <a:rPr lang="en-US" dirty="0" smtClean="0"/>
              <a:t>placing sperm in the female reproductive tract using other than natural procedures</a:t>
            </a:r>
          </a:p>
          <a:p>
            <a:pPr lvl="1"/>
            <a:r>
              <a:rPr lang="en-US" dirty="0" smtClean="0"/>
              <a:t>used extensively with swine and dairy cattle</a:t>
            </a:r>
            <a:endParaRPr lang="en-US" sz="2200" dirty="0" smtClean="0"/>
          </a:p>
          <a:p>
            <a:pPr lvl="1"/>
            <a:endParaRPr lang="en-US" sz="2000" dirty="0" smtClean="0"/>
          </a:p>
          <a:p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097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Livestock Reproductive Management Practices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Cattle Artificial Insemination Procedure</a:t>
            </a:r>
            <a:endParaRPr lang="en-US" sz="2400" dirty="0" smtClean="0"/>
          </a:p>
          <a:p>
            <a:pPr marL="1088136" lvl="2" indent="-457200">
              <a:buFont typeface="+mj-lt"/>
              <a:buAutoNum type="arabicPeriod"/>
            </a:pPr>
            <a:r>
              <a:rPr lang="en-US" sz="2400" dirty="0" smtClean="0"/>
              <a:t>External genitalia are cleaned </a:t>
            </a:r>
            <a:endParaRPr lang="en-US" sz="2000" dirty="0" smtClean="0"/>
          </a:p>
          <a:p>
            <a:pPr marL="1088136" lvl="2" indent="-457200">
              <a:buFont typeface="+mj-lt"/>
              <a:buAutoNum type="arabicPeriod"/>
            </a:pPr>
            <a:r>
              <a:rPr lang="en-US" sz="2400" dirty="0" smtClean="0"/>
              <a:t>Hand of the person doing the inseminating is inserted into the cow’s rectum to grasp the cervix using gloves and lubricant</a:t>
            </a:r>
            <a:endParaRPr lang="en-US" sz="2000" dirty="0" smtClean="0"/>
          </a:p>
          <a:p>
            <a:pPr marL="1088136" lvl="2" indent="-457200">
              <a:buFont typeface="+mj-lt"/>
              <a:buAutoNum type="arabicPeriod"/>
            </a:pPr>
            <a:r>
              <a:rPr lang="en-US" sz="2400" dirty="0" smtClean="0"/>
              <a:t>Inseminating tube or rod is inserted through vulva, into vagina and through the cervix</a:t>
            </a:r>
            <a:endParaRPr lang="en-US" sz="2000" dirty="0" smtClean="0"/>
          </a:p>
          <a:p>
            <a:pPr marL="1088136" lvl="2" indent="-457200">
              <a:buFont typeface="+mj-lt"/>
              <a:buAutoNum type="arabicPeriod"/>
            </a:pPr>
            <a:r>
              <a:rPr lang="en-US" sz="2400" dirty="0" smtClean="0"/>
              <a:t>Bull semen is deposited into the body of the uterus</a:t>
            </a:r>
            <a:endParaRPr lang="en-US" sz="2000" dirty="0" smtClean="0"/>
          </a:p>
          <a:p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30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Livestock Reproductive Management Practices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Swine Artificial Insemination Procedure</a:t>
            </a:r>
            <a:endParaRPr lang="en-US" sz="2400" dirty="0" smtClean="0"/>
          </a:p>
          <a:p>
            <a:pPr marL="1088136" lvl="2" indent="-457200">
              <a:buFont typeface="+mj-lt"/>
              <a:buAutoNum type="arabicPeriod"/>
            </a:pPr>
            <a:r>
              <a:rPr lang="en-US" sz="2400" dirty="0" smtClean="0"/>
              <a:t>Clean external genitalia</a:t>
            </a:r>
            <a:endParaRPr lang="en-US" sz="2000" dirty="0" smtClean="0"/>
          </a:p>
          <a:p>
            <a:pPr marL="1088136" lvl="2" indent="-457200">
              <a:buFont typeface="+mj-lt"/>
              <a:buAutoNum type="arabicPeriod"/>
            </a:pPr>
            <a:r>
              <a:rPr lang="en-US" sz="2400" dirty="0" smtClean="0"/>
              <a:t>Stimulate female by allowing her to have contact with boar through a fence or pen system</a:t>
            </a:r>
            <a:endParaRPr lang="en-US" sz="2000" dirty="0" smtClean="0"/>
          </a:p>
          <a:p>
            <a:pPr marL="1088136" lvl="2" indent="-457200">
              <a:buFont typeface="+mj-lt"/>
              <a:buAutoNum type="arabicPeriod"/>
            </a:pPr>
            <a:r>
              <a:rPr lang="en-US" sz="2400" dirty="0" smtClean="0"/>
              <a:t>Insert corkscrew shaped insemination rod into vulva, vagina and cervix </a:t>
            </a:r>
            <a:endParaRPr lang="en-US" sz="2000" dirty="0" smtClean="0"/>
          </a:p>
          <a:p>
            <a:pPr marL="1088136" lvl="2" indent="-457200">
              <a:buFont typeface="+mj-lt"/>
              <a:buAutoNum type="arabicPeriod"/>
            </a:pPr>
            <a:r>
              <a:rPr lang="en-US" sz="2400" dirty="0" smtClean="0"/>
              <a:t>Semen is pulled into uterus through uterine contractions</a:t>
            </a:r>
            <a:endParaRPr lang="en-US" sz="2000" dirty="0" smtClean="0"/>
          </a:p>
          <a:p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35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Livestock Reproductive Management Practices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Advantages</a:t>
            </a:r>
            <a:endParaRPr lang="en-US" sz="2400" dirty="0" smtClean="0"/>
          </a:p>
          <a:p>
            <a:pPr lvl="2"/>
            <a:r>
              <a:rPr lang="en-US" sz="2400" dirty="0" smtClean="0"/>
              <a:t>Wider variety of superior animals can be used</a:t>
            </a:r>
            <a:endParaRPr lang="en-US" sz="2000" dirty="0" smtClean="0"/>
          </a:p>
          <a:p>
            <a:pPr lvl="2"/>
            <a:r>
              <a:rPr lang="en-US" sz="2400" dirty="0" smtClean="0"/>
              <a:t>Increases number of females that can be bred to superior males</a:t>
            </a:r>
            <a:endParaRPr lang="en-US" sz="2000" dirty="0" smtClean="0"/>
          </a:p>
          <a:p>
            <a:pPr lvl="2"/>
            <a:r>
              <a:rPr lang="en-US" sz="2400" dirty="0" smtClean="0"/>
              <a:t>Reduces the spread of diseases</a:t>
            </a:r>
            <a:endParaRPr lang="en-US" sz="2000" dirty="0" smtClean="0"/>
          </a:p>
          <a:p>
            <a:pPr lvl="1"/>
            <a:r>
              <a:rPr lang="en-US" sz="2800" dirty="0" smtClean="0"/>
              <a:t>Disadvantages</a:t>
            </a:r>
            <a:endParaRPr lang="en-US" sz="2400" dirty="0" smtClean="0"/>
          </a:p>
          <a:p>
            <a:pPr lvl="2"/>
            <a:r>
              <a:rPr lang="en-US" sz="2400" dirty="0" smtClean="0"/>
              <a:t>Requires a trained inseminator</a:t>
            </a:r>
            <a:endParaRPr lang="en-US" sz="2000" dirty="0" smtClean="0"/>
          </a:p>
          <a:p>
            <a:pPr lvl="2"/>
            <a:r>
              <a:rPr lang="en-US" sz="2400" dirty="0" smtClean="0"/>
              <a:t>Requires more time and herd supervision</a:t>
            </a:r>
            <a:endParaRPr lang="en-US" sz="2000" dirty="0" smtClean="0"/>
          </a:p>
          <a:p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35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Livestock Reproductive Management Practices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Synchronization of Estrus</a:t>
            </a:r>
          </a:p>
          <a:p>
            <a:pPr lvl="1"/>
            <a:r>
              <a:rPr lang="en-US" dirty="0" smtClean="0"/>
              <a:t>use of hormones to cause all the females in a herd to come into heat</a:t>
            </a:r>
            <a:endParaRPr lang="en-US" sz="2200" dirty="0" smtClean="0"/>
          </a:p>
          <a:p>
            <a:pPr lvl="3"/>
            <a:r>
              <a:rPr lang="en-US" sz="2200" dirty="0" smtClean="0"/>
              <a:t>reduce the breeding and calving seasons</a:t>
            </a:r>
            <a:endParaRPr lang="en-US" sz="1800" dirty="0" smtClean="0"/>
          </a:p>
          <a:p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97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Livestock Reproductive Management Practices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Advantages</a:t>
            </a:r>
            <a:endParaRPr lang="en-US" sz="3000" dirty="0" smtClean="0"/>
          </a:p>
          <a:p>
            <a:pPr lvl="2"/>
            <a:r>
              <a:rPr lang="en-US" sz="2400" dirty="0" smtClean="0"/>
              <a:t>Shortens time frame to re-breed cows after calving </a:t>
            </a:r>
            <a:endParaRPr lang="en-US" sz="2000" dirty="0" smtClean="0"/>
          </a:p>
          <a:p>
            <a:pPr lvl="2"/>
            <a:r>
              <a:rPr lang="en-US" sz="2400" dirty="0" smtClean="0"/>
              <a:t>Allows producer to breed heifers earlier than mature cow herd </a:t>
            </a:r>
            <a:endParaRPr lang="en-US" sz="2000" dirty="0" smtClean="0"/>
          </a:p>
          <a:p>
            <a:pPr lvl="2"/>
            <a:r>
              <a:rPr lang="en-US" sz="2400" dirty="0" smtClean="0"/>
              <a:t>Increases profit potential through a more uniform calf crop</a:t>
            </a:r>
            <a:endParaRPr lang="en-US" sz="2000" dirty="0" smtClean="0"/>
          </a:p>
          <a:p>
            <a:r>
              <a:rPr lang="en-US" sz="3400" dirty="0" smtClean="0"/>
              <a:t>Disadvantages</a:t>
            </a:r>
            <a:endParaRPr lang="en-US" sz="3000" dirty="0" smtClean="0"/>
          </a:p>
          <a:p>
            <a:pPr lvl="2"/>
            <a:r>
              <a:rPr lang="en-US" sz="2400" dirty="0" smtClean="0"/>
              <a:t>Requires increased management and recordkeeping </a:t>
            </a:r>
            <a:endParaRPr lang="en-US" sz="2000" dirty="0" smtClean="0"/>
          </a:p>
          <a:p>
            <a:pPr lvl="2"/>
            <a:r>
              <a:rPr lang="en-US" sz="2400" dirty="0" smtClean="0"/>
              <a:t>Cost </a:t>
            </a:r>
            <a:endParaRPr lang="en-US" sz="2000" dirty="0" smtClean="0"/>
          </a:p>
          <a:p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65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Livestock Reproductive Management Practices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Multiple </a:t>
            </a:r>
            <a:r>
              <a:rPr lang="en-US" dirty="0" err="1" smtClean="0"/>
              <a:t>Farrowing</a:t>
            </a:r>
            <a:endParaRPr lang="en-US" dirty="0" smtClean="0"/>
          </a:p>
          <a:p>
            <a:pPr lvl="1"/>
            <a:r>
              <a:rPr lang="en-US" dirty="0" smtClean="0"/>
              <a:t>arranging the breeding program so that groups of sows </a:t>
            </a:r>
            <a:r>
              <a:rPr lang="en-US" dirty="0" err="1" smtClean="0"/>
              <a:t>farrow</a:t>
            </a:r>
            <a:r>
              <a:rPr lang="en-US" dirty="0" smtClean="0"/>
              <a:t> at regular intervals throughout the year. </a:t>
            </a:r>
            <a:endParaRPr lang="en-US" sz="2200" dirty="0" smtClean="0"/>
          </a:p>
          <a:p>
            <a:pPr lvl="2"/>
            <a:r>
              <a:rPr lang="en-US" sz="2500" dirty="0" smtClean="0"/>
              <a:t>The number in the group should match </a:t>
            </a:r>
            <a:r>
              <a:rPr lang="en-US" sz="2500" dirty="0" err="1" smtClean="0"/>
              <a:t>farrowing</a:t>
            </a:r>
            <a:r>
              <a:rPr lang="en-US" sz="2500" dirty="0" smtClean="0"/>
              <a:t> facilities as closely as possible</a:t>
            </a:r>
            <a:endParaRPr lang="en-US" sz="2100" dirty="0" smtClean="0"/>
          </a:p>
          <a:p>
            <a:pPr lvl="2"/>
            <a:r>
              <a:rPr lang="en-US" sz="2500" dirty="0" smtClean="0"/>
              <a:t>Because the producer needs to make maximum use of </a:t>
            </a:r>
            <a:r>
              <a:rPr lang="en-US" sz="2500" dirty="0" err="1" smtClean="0"/>
              <a:t>farrowing</a:t>
            </a:r>
            <a:r>
              <a:rPr lang="en-US" sz="2500" dirty="0" smtClean="0"/>
              <a:t> facility capacity, it is very important that conception rates and litter sizes be the best possible  </a:t>
            </a:r>
            <a:endParaRPr lang="en-US" sz="2100" dirty="0" smtClean="0"/>
          </a:p>
          <a:p>
            <a:pPr lvl="2"/>
            <a:r>
              <a:rPr lang="en-US" sz="2500" dirty="0" smtClean="0"/>
              <a:t>Disease prevention and control, proper boar to sow ratio and breeding each sow at least twice during each heat period (multiple </a:t>
            </a:r>
            <a:r>
              <a:rPr lang="en-US" sz="2500" dirty="0" err="1" smtClean="0"/>
              <a:t>breedings</a:t>
            </a:r>
            <a:r>
              <a:rPr lang="en-US" sz="2500" dirty="0" smtClean="0"/>
              <a:t>) are practices that increase conception rates</a:t>
            </a:r>
            <a:endParaRPr lang="en-US" sz="2100" dirty="0" smtClean="0"/>
          </a:p>
          <a:p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28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5.03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Exemplify reproductive management practices.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23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Livestock Reproductive Management Practices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Multiple </a:t>
            </a:r>
            <a:r>
              <a:rPr lang="en-US" dirty="0" err="1" smtClean="0"/>
              <a:t>Farrowing</a:t>
            </a:r>
            <a:endParaRPr lang="en-US" dirty="0" smtClean="0"/>
          </a:p>
          <a:p>
            <a:pPr lvl="1"/>
            <a:r>
              <a:rPr lang="en-US" sz="2800" dirty="0" smtClean="0"/>
              <a:t>Advantages</a:t>
            </a:r>
            <a:endParaRPr lang="en-US" sz="2400" dirty="0" smtClean="0"/>
          </a:p>
          <a:p>
            <a:pPr lvl="2"/>
            <a:r>
              <a:rPr lang="en-US" sz="2400" dirty="0" smtClean="0"/>
              <a:t>Higher average prices for hogs sold because sales are spread throughout the year</a:t>
            </a:r>
            <a:endParaRPr lang="en-US" sz="2000" dirty="0" smtClean="0"/>
          </a:p>
          <a:p>
            <a:pPr lvl="2"/>
            <a:r>
              <a:rPr lang="en-US" sz="2400" dirty="0" smtClean="0"/>
              <a:t>Spreading income throughout the year- cash flow.</a:t>
            </a:r>
            <a:endParaRPr lang="en-US" sz="2000" dirty="0" smtClean="0"/>
          </a:p>
          <a:p>
            <a:pPr lvl="2"/>
            <a:r>
              <a:rPr lang="en-US" sz="2400" dirty="0" smtClean="0"/>
              <a:t>More efficient use of facilities</a:t>
            </a:r>
            <a:endParaRPr lang="en-US" sz="2000" dirty="0" smtClean="0"/>
          </a:p>
          <a:p>
            <a:pPr lvl="1"/>
            <a:r>
              <a:rPr lang="en-US" sz="2800" dirty="0" smtClean="0"/>
              <a:t>Disadvantages (may turn into advantages depending upon the situation)</a:t>
            </a:r>
            <a:endParaRPr lang="en-US" sz="2400" dirty="0" smtClean="0"/>
          </a:p>
          <a:p>
            <a:pPr lvl="2"/>
            <a:r>
              <a:rPr lang="en-US" sz="2400" dirty="0" smtClean="0"/>
              <a:t>Requires better management</a:t>
            </a:r>
            <a:endParaRPr lang="en-US" sz="2000" dirty="0" smtClean="0"/>
          </a:p>
          <a:p>
            <a:pPr lvl="2"/>
            <a:r>
              <a:rPr lang="en-US" sz="2400" dirty="0" smtClean="0"/>
              <a:t>Requires a year-round labor supply</a:t>
            </a:r>
            <a:endParaRPr lang="en-US" sz="2000" dirty="0" smtClean="0"/>
          </a:p>
          <a:p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241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Reproduction Practices in Poultry 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Artificial insemination is used for large, heavy breeds of turkeys</a:t>
            </a:r>
          </a:p>
          <a:p>
            <a:pPr lvl="1"/>
            <a:r>
              <a:rPr lang="en-US" dirty="0" smtClean="0"/>
              <a:t>because of low fertility rates and the large size of males (toms)</a:t>
            </a:r>
            <a:endParaRPr lang="en-US" sz="2200" dirty="0" smtClean="0"/>
          </a:p>
          <a:p>
            <a:pPr lvl="0"/>
            <a:r>
              <a:rPr lang="en-US" dirty="0" smtClean="0"/>
              <a:t>Reproduction efficiency involves:</a:t>
            </a:r>
            <a:endParaRPr lang="en-US" sz="2800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sz="2800" dirty="0" smtClean="0"/>
              <a:t>Eggs being fertile</a:t>
            </a:r>
            <a:endParaRPr lang="en-US" sz="2400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sz="2800" dirty="0" smtClean="0"/>
              <a:t>Incubations process</a:t>
            </a:r>
            <a:endParaRPr lang="en-US" sz="2400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sz="2800" dirty="0" smtClean="0"/>
              <a:t>Control of diseases</a:t>
            </a:r>
            <a:endParaRPr lang="en-US" sz="2400" dirty="0" smtClean="0"/>
          </a:p>
          <a:p>
            <a:pPr lvl="0"/>
            <a:r>
              <a:rPr lang="en-US" dirty="0" smtClean="0"/>
              <a:t>In breeding flocks</a:t>
            </a:r>
          </a:p>
          <a:p>
            <a:pPr lvl="1"/>
            <a:r>
              <a:rPr lang="en-US" dirty="0" smtClean="0"/>
              <a:t>eggs are gathered several times each day</a:t>
            </a:r>
          </a:p>
          <a:p>
            <a:pPr lvl="1"/>
            <a:r>
              <a:rPr lang="en-US" dirty="0" smtClean="0"/>
              <a:t>packed with the large end up to protect the air cell</a:t>
            </a:r>
            <a:endParaRPr lang="en-US" sz="2200" dirty="0" smtClean="0"/>
          </a:p>
          <a:p>
            <a:pPr lvl="0"/>
            <a:r>
              <a:rPr lang="en-US" dirty="0" smtClean="0"/>
              <a:t>Hatching eggs</a:t>
            </a:r>
          </a:p>
          <a:p>
            <a:pPr lvl="1"/>
            <a:r>
              <a:rPr lang="en-US" dirty="0" smtClean="0"/>
              <a:t>fumigated with formaldehyde or other chemicals</a:t>
            </a:r>
          </a:p>
          <a:p>
            <a:pPr lvl="1"/>
            <a:r>
              <a:rPr lang="en-US" dirty="0" smtClean="0"/>
              <a:t>help prevent the spread of egg-borne diseases (diseases spread on eggs)</a:t>
            </a:r>
            <a:endParaRPr lang="en-US" sz="2200" dirty="0" smtClean="0"/>
          </a:p>
          <a:p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49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5.04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biotechnology in livestock animals.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8321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Biotechnology and Ethical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Biotechnology</a:t>
            </a:r>
          </a:p>
          <a:p>
            <a:pPr lvl="1"/>
            <a:r>
              <a:rPr lang="en-US" dirty="0" smtClean="0"/>
              <a:t>technology concerning the application of biological and engineering techniques to microorganisms, plants and animals</a:t>
            </a:r>
            <a:endParaRPr lang="en-US" sz="2200" dirty="0" smtClean="0"/>
          </a:p>
          <a:p>
            <a:pPr lvl="1"/>
            <a:r>
              <a:rPr lang="en-US" dirty="0" smtClean="0"/>
              <a:t>greatest advances in the 1970’s</a:t>
            </a:r>
          </a:p>
          <a:p>
            <a:pPr lvl="2"/>
            <a:r>
              <a:rPr lang="en-US" dirty="0" smtClean="0"/>
              <a:t>scientists began identifying and manipulating deoxyribonucleic acid (DNA)</a:t>
            </a:r>
            <a:endParaRPr lang="en-US" sz="19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83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Biotechnology and Ethical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Greatest concern</a:t>
            </a:r>
          </a:p>
          <a:p>
            <a:pPr lvl="1"/>
            <a:r>
              <a:rPr lang="en-US" dirty="0" smtClean="0"/>
              <a:t>new advances with genetic engineering of plants and animals</a:t>
            </a:r>
            <a:endParaRPr lang="en-US" sz="2200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Regulated in the United States</a:t>
            </a:r>
          </a:p>
          <a:p>
            <a:pPr lvl="1"/>
            <a:r>
              <a:rPr lang="en-US" dirty="0" smtClean="0"/>
              <a:t>to ensure the safety of products</a:t>
            </a:r>
          </a:p>
          <a:p>
            <a:pPr lvl="1"/>
            <a:r>
              <a:rPr lang="en-US" dirty="0" smtClean="0"/>
              <a:t>regulatory agencies include</a:t>
            </a:r>
          </a:p>
          <a:p>
            <a:pPr lvl="2"/>
            <a:r>
              <a:rPr lang="en-US" dirty="0" smtClean="0"/>
              <a:t>United State Department of Agriculture (USDA)</a:t>
            </a:r>
          </a:p>
          <a:p>
            <a:pPr lvl="2"/>
            <a:r>
              <a:rPr lang="en-US" dirty="0" smtClean="0"/>
              <a:t>Food and Drug Administration (FDA)</a:t>
            </a:r>
          </a:p>
          <a:p>
            <a:pPr lvl="2"/>
            <a:r>
              <a:rPr lang="en-US" dirty="0" smtClean="0"/>
              <a:t>Environmental Protection Agency (EPA)</a:t>
            </a:r>
            <a:endParaRPr lang="en-US" sz="1900" dirty="0" smtClean="0"/>
          </a:p>
          <a:p>
            <a:pPr lvl="1"/>
            <a:r>
              <a:rPr lang="en-US" dirty="0" smtClean="0"/>
              <a:t>some people are still opposed</a:t>
            </a:r>
            <a:endParaRPr lang="en-US" sz="2200" dirty="0" smtClean="0"/>
          </a:p>
          <a:p>
            <a:pPr lvl="2"/>
            <a:r>
              <a:rPr lang="en-US" sz="2500" dirty="0" smtClean="0"/>
              <a:t>Personal beliefs and values affect how people feel</a:t>
            </a:r>
            <a:endParaRPr lang="en-US" sz="2100" dirty="0" smtClean="0"/>
          </a:p>
          <a:p>
            <a:pPr lvl="3"/>
            <a:r>
              <a:rPr lang="en-US" sz="2200" dirty="0" smtClean="0">
                <a:solidFill>
                  <a:srgbClr val="FFFF00"/>
                </a:solidFill>
              </a:rPr>
              <a:t>Fear of the unknown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408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Biotechnology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Monoclonal Antibody Diagnostic Testing</a:t>
            </a:r>
          </a:p>
          <a:p>
            <a:pPr lvl="1"/>
            <a:r>
              <a:rPr lang="en-US" dirty="0" smtClean="0"/>
              <a:t>fast and accurate method of testing for diseases such as brucellosis and diagnosing pregnancy</a:t>
            </a:r>
          </a:p>
          <a:p>
            <a:pPr lvl="0"/>
            <a:r>
              <a:rPr lang="en-US" dirty="0" smtClean="0"/>
              <a:t>Disease Treatment</a:t>
            </a:r>
          </a:p>
          <a:p>
            <a:pPr lvl="1"/>
            <a:r>
              <a:rPr lang="en-US" dirty="0" smtClean="0"/>
              <a:t>improved treatment for diseases and disorders such as scours, parasites, shipping fever and diseases caused by viruses and bacteria</a:t>
            </a:r>
          </a:p>
          <a:p>
            <a:pPr lvl="0"/>
            <a:r>
              <a:rPr lang="en-US" dirty="0" smtClean="0"/>
              <a:t>Genetically Engineered Vaccines</a:t>
            </a:r>
          </a:p>
          <a:p>
            <a:pPr lvl="1"/>
            <a:r>
              <a:rPr lang="en-US" dirty="0" smtClean="0"/>
              <a:t>pure and safe substances that control animal diseases. Cannot cause the disease because they are not live disease causing agents as are traditional vaccines</a:t>
            </a:r>
          </a:p>
          <a:p>
            <a:pPr lvl="0"/>
            <a:r>
              <a:rPr lang="en-US" dirty="0" smtClean="0"/>
              <a:t>Transgenic Animals</a:t>
            </a:r>
          </a:p>
          <a:p>
            <a:pPr lvl="1"/>
            <a:r>
              <a:rPr lang="en-US" dirty="0" smtClean="0"/>
              <a:t>animals that have a recombinant gene in all their cells that can be used to produce medicine for humans</a:t>
            </a:r>
          </a:p>
          <a:p>
            <a:pPr lvl="0"/>
            <a:r>
              <a:rPr lang="en-US" dirty="0" smtClean="0"/>
              <a:t>Bovine </a:t>
            </a:r>
            <a:r>
              <a:rPr lang="en-US" dirty="0" err="1" smtClean="0"/>
              <a:t>Somatotrophi</a:t>
            </a:r>
            <a:r>
              <a:rPr lang="en-US" dirty="0" smtClean="0"/>
              <a:t> (</a:t>
            </a:r>
            <a:r>
              <a:rPr lang="en-US" dirty="0" err="1" smtClean="0"/>
              <a:t>bsT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genetically engineered bovine </a:t>
            </a:r>
            <a:r>
              <a:rPr lang="en-US" dirty="0" err="1" smtClean="0"/>
              <a:t>somatotrophin</a:t>
            </a:r>
            <a:r>
              <a:rPr lang="en-US" dirty="0" smtClean="0"/>
              <a:t> that helps cattle increase milk production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94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Biotechnology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Porcine </a:t>
            </a:r>
            <a:r>
              <a:rPr lang="en-US" dirty="0" err="1" smtClean="0"/>
              <a:t>Somatotrophin</a:t>
            </a:r>
            <a:r>
              <a:rPr lang="en-US" dirty="0" smtClean="0"/>
              <a:t> (</a:t>
            </a:r>
            <a:r>
              <a:rPr lang="en-US" dirty="0" err="1" smtClean="0"/>
              <a:t>pST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genetically engineered porcine </a:t>
            </a:r>
            <a:r>
              <a:rPr lang="en-US" dirty="0" err="1" smtClean="0"/>
              <a:t>somatotrophin</a:t>
            </a:r>
            <a:r>
              <a:rPr lang="en-US" dirty="0" smtClean="0"/>
              <a:t> that increases feed efficiency and reduces fat</a:t>
            </a:r>
          </a:p>
          <a:p>
            <a:pPr lvl="0"/>
            <a:r>
              <a:rPr lang="en-US" dirty="0" smtClean="0"/>
              <a:t>Embryo Transfer</a:t>
            </a:r>
          </a:p>
          <a:p>
            <a:pPr lvl="1"/>
            <a:r>
              <a:rPr lang="en-US" dirty="0" smtClean="0"/>
              <a:t>removing and implanting embryos into surrogate animals. The technology that opened the door for biotechnology to be used in animal reproduction</a:t>
            </a:r>
          </a:p>
          <a:p>
            <a:pPr lvl="0"/>
            <a:r>
              <a:rPr lang="en-US" dirty="0" smtClean="0"/>
              <a:t>Cloning</a:t>
            </a:r>
          </a:p>
          <a:p>
            <a:pPr lvl="1"/>
            <a:r>
              <a:rPr lang="en-US" dirty="0" smtClean="0"/>
              <a:t>makes animals with identical genetics</a:t>
            </a:r>
          </a:p>
          <a:p>
            <a:pPr lvl="0"/>
            <a:r>
              <a:rPr lang="en-US" dirty="0" smtClean="0"/>
              <a:t>Gene Transfer</a:t>
            </a:r>
          </a:p>
          <a:p>
            <a:pPr lvl="1"/>
            <a:r>
              <a:rPr lang="en-US" dirty="0" smtClean="0"/>
              <a:t>produces transgenic animals</a:t>
            </a:r>
          </a:p>
          <a:p>
            <a:pPr lvl="0"/>
            <a:r>
              <a:rPr lang="en-US" dirty="0" smtClean="0"/>
              <a:t>Genomics</a:t>
            </a:r>
          </a:p>
          <a:p>
            <a:pPr lvl="1"/>
            <a:r>
              <a:rPr lang="en-US" dirty="0" smtClean="0"/>
              <a:t>the study of all the genes of an organism</a:t>
            </a:r>
          </a:p>
          <a:p>
            <a:pPr lvl="1"/>
            <a:r>
              <a:rPr lang="en-US" dirty="0" smtClean="0"/>
              <a:t>evaluates specific DNA sequences of individual animals to predict their genetic merit and future productivity.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897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Embryo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smtClean="0"/>
              <a:t>Procedure</a:t>
            </a:r>
            <a:endParaRPr lang="en-US" sz="2800" dirty="0" smtClean="0"/>
          </a:p>
          <a:p>
            <a:pPr lvl="1"/>
            <a:r>
              <a:rPr lang="en-US" sz="2800" dirty="0" err="1" smtClean="0"/>
              <a:t>Superovulation</a:t>
            </a:r>
            <a:r>
              <a:rPr lang="en-US" sz="2800" dirty="0" smtClean="0"/>
              <a:t> of donor with hormones.</a:t>
            </a:r>
            <a:endParaRPr lang="en-US" sz="2400" dirty="0" smtClean="0"/>
          </a:p>
          <a:p>
            <a:pPr lvl="1"/>
            <a:r>
              <a:rPr lang="en-US" sz="2800" dirty="0" smtClean="0"/>
              <a:t>Artificial insemination.</a:t>
            </a:r>
            <a:endParaRPr lang="en-US" sz="2400" dirty="0" smtClean="0"/>
          </a:p>
          <a:p>
            <a:pPr lvl="1"/>
            <a:r>
              <a:rPr lang="en-US" sz="2800" dirty="0" smtClean="0"/>
              <a:t>Flush embryos and remove with catheter.</a:t>
            </a:r>
            <a:endParaRPr lang="en-US" sz="2400" dirty="0" smtClean="0"/>
          </a:p>
          <a:p>
            <a:pPr lvl="1"/>
            <a:r>
              <a:rPr lang="en-US" sz="2800" dirty="0" smtClean="0"/>
              <a:t>Isolate and classify embryos.</a:t>
            </a:r>
            <a:endParaRPr lang="en-US" sz="2400" dirty="0" smtClean="0"/>
          </a:p>
          <a:p>
            <a:pPr lvl="1"/>
            <a:r>
              <a:rPr lang="en-US" sz="2800" dirty="0" smtClean="0"/>
              <a:t>Store embryos in liquid nitrogen.</a:t>
            </a:r>
            <a:endParaRPr lang="en-US" sz="2400" dirty="0" smtClean="0"/>
          </a:p>
          <a:p>
            <a:pPr lvl="1"/>
            <a:r>
              <a:rPr lang="en-US" sz="2800" dirty="0" smtClean="0"/>
              <a:t>Transfer embryos to recipient cows</a:t>
            </a:r>
            <a:endParaRPr lang="en-US" sz="2400" dirty="0" smtClean="0"/>
          </a:p>
          <a:p>
            <a:pPr lvl="1"/>
            <a:r>
              <a:rPr lang="en-US" sz="2800" dirty="0" smtClean="0"/>
              <a:t>Diagnose pregnancy 1 to 3 months later.</a:t>
            </a:r>
            <a:endParaRPr lang="en-US" sz="2400" dirty="0" smtClean="0"/>
          </a:p>
          <a:p>
            <a:pPr lvl="1"/>
            <a:r>
              <a:rPr lang="en-US" sz="2800" dirty="0" smtClean="0"/>
              <a:t>Birth 9 months after transfer of embryos.</a:t>
            </a:r>
            <a:endParaRPr lang="en-US" sz="2400" dirty="0" smtClean="0"/>
          </a:p>
          <a:p>
            <a:pPr lvl="0"/>
            <a:r>
              <a:rPr lang="en-US" dirty="0" smtClean="0"/>
              <a:t>Advantages</a:t>
            </a:r>
            <a:endParaRPr lang="en-US" sz="2800" dirty="0" smtClean="0"/>
          </a:p>
          <a:p>
            <a:pPr lvl="1"/>
            <a:r>
              <a:rPr lang="en-US" sz="2800" dirty="0" smtClean="0"/>
              <a:t>Genes of the female (dam) can be passed to more offspring faster than natural breeding.</a:t>
            </a:r>
            <a:endParaRPr lang="en-US" sz="2400" dirty="0" smtClean="0"/>
          </a:p>
          <a:p>
            <a:pPr lvl="1"/>
            <a:r>
              <a:rPr lang="en-US" sz="2800" dirty="0" smtClean="0"/>
              <a:t>Extend the productive life a female that can no longer carry offspring. </a:t>
            </a:r>
            <a:endParaRPr lang="en-US" sz="2400" dirty="0" smtClean="0"/>
          </a:p>
          <a:p>
            <a:pPr lvl="0"/>
            <a:r>
              <a:rPr lang="en-US" dirty="0" smtClean="0"/>
              <a:t>Disadvantages</a:t>
            </a:r>
            <a:endParaRPr lang="en-US" sz="2800" dirty="0" smtClean="0"/>
          </a:p>
          <a:p>
            <a:pPr lvl="1"/>
            <a:r>
              <a:rPr lang="en-US" sz="2800" dirty="0" smtClean="0"/>
              <a:t>Cost.</a:t>
            </a:r>
            <a:endParaRPr lang="en-US" sz="2400" dirty="0" smtClean="0"/>
          </a:p>
          <a:p>
            <a:pPr lvl="1"/>
            <a:r>
              <a:rPr lang="en-US" sz="2800" dirty="0" smtClean="0"/>
              <a:t>Requires intensive management.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15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Cloning Cattle Using Nuclear Transfer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 smtClean="0"/>
              <a:t>Procedure</a:t>
            </a:r>
            <a:endParaRPr lang="en-US" sz="2800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sz="2800" dirty="0" smtClean="0"/>
              <a:t>Flush and remove embryos with catheter same as regular embryo transfer.</a:t>
            </a:r>
            <a:endParaRPr lang="en-US" sz="2400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sz="2800" dirty="0" smtClean="0"/>
              <a:t>Filter the flushed liquid to remove embryos.</a:t>
            </a:r>
            <a:endParaRPr lang="en-US" sz="2400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sz="2800" dirty="0" smtClean="0"/>
              <a:t>Remove genetic material from recipient </a:t>
            </a:r>
            <a:r>
              <a:rPr lang="en-US" sz="2800" dirty="0" err="1" smtClean="0"/>
              <a:t>oocytes</a:t>
            </a:r>
            <a:r>
              <a:rPr lang="en-US" sz="2800" dirty="0" smtClean="0"/>
              <a:t>.</a:t>
            </a:r>
            <a:endParaRPr lang="en-US" sz="2400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sz="2800" dirty="0" smtClean="0"/>
              <a:t>The nuclei are removed through microsurgery.</a:t>
            </a:r>
            <a:endParaRPr lang="en-US" sz="2400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sz="2800" dirty="0" smtClean="0"/>
              <a:t>The nuclei are separated and each one is transferred to an unfertilized egg cell that has had its nucleus removed, thus the term nuclear transfer</a:t>
            </a:r>
            <a:endParaRPr lang="en-US" sz="2400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sz="2800" dirty="0" smtClean="0"/>
              <a:t>Plugs with three or four embryos are placed in oviducts of sheep for five to six days to develop to the 32 to 64- cell stage.</a:t>
            </a:r>
            <a:endParaRPr lang="en-US" sz="2400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sz="2800" dirty="0" smtClean="0"/>
              <a:t>Embryos are removed and placed into surrogate mothers, frozen for long term storage or used to produce another generation of cloned embryos.</a:t>
            </a:r>
            <a:endParaRPr lang="en-US" sz="2400" dirty="0" smtClean="0"/>
          </a:p>
          <a:p>
            <a:pPr lvl="0"/>
            <a:r>
              <a:rPr lang="en-US" dirty="0" smtClean="0"/>
              <a:t>Advantages</a:t>
            </a:r>
            <a:endParaRPr lang="en-US" sz="2800" dirty="0" smtClean="0"/>
          </a:p>
          <a:p>
            <a:pPr lvl="1"/>
            <a:r>
              <a:rPr lang="en-US" sz="2800" dirty="0" smtClean="0"/>
              <a:t>Increase herd uniformity</a:t>
            </a:r>
            <a:endParaRPr lang="en-US" sz="2400" dirty="0" smtClean="0"/>
          </a:p>
          <a:p>
            <a:pPr lvl="1"/>
            <a:r>
              <a:rPr lang="en-US" sz="2800" dirty="0" smtClean="0"/>
              <a:t>Increase herd quality</a:t>
            </a:r>
            <a:endParaRPr lang="en-US" sz="2400" dirty="0" smtClean="0"/>
          </a:p>
          <a:p>
            <a:pPr lvl="1"/>
            <a:r>
              <a:rPr lang="en-US" sz="2800" dirty="0" smtClean="0"/>
              <a:t>Produce genetically identical animals</a:t>
            </a:r>
            <a:endParaRPr lang="en-US" sz="2400" dirty="0" smtClean="0"/>
          </a:p>
          <a:p>
            <a:pPr lvl="0"/>
            <a:r>
              <a:rPr lang="en-US" dirty="0" smtClean="0"/>
              <a:t>Disadvantages</a:t>
            </a:r>
            <a:endParaRPr lang="en-US" sz="2800" dirty="0" smtClean="0"/>
          </a:p>
          <a:p>
            <a:pPr lvl="1"/>
            <a:r>
              <a:rPr lang="en-US" sz="2800" dirty="0" smtClean="0"/>
              <a:t>Lower conception rates</a:t>
            </a:r>
            <a:endParaRPr lang="en-US" sz="2400" dirty="0" smtClean="0"/>
          </a:p>
          <a:p>
            <a:pPr lvl="1"/>
            <a:r>
              <a:rPr lang="en-US" sz="2800" dirty="0" smtClean="0"/>
              <a:t>$$$$</a:t>
            </a:r>
            <a:endParaRPr lang="en-US" sz="2400" dirty="0" smtClean="0"/>
          </a:p>
          <a:p>
            <a:pPr lvl="1"/>
            <a:r>
              <a:rPr lang="en-US" sz="2800" dirty="0" smtClean="0"/>
              <a:t>Not currently practical for producers, but still used in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5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Livestock Reproductive Management Practices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Timing</a:t>
            </a:r>
          </a:p>
          <a:p>
            <a:pPr lvl="1"/>
            <a:r>
              <a:rPr lang="en-US" sz="2800" dirty="0" smtClean="0"/>
              <a:t>Size of Animal- most important consideration</a:t>
            </a:r>
            <a:endParaRPr lang="en-US" sz="2400" dirty="0" smtClean="0"/>
          </a:p>
          <a:p>
            <a:pPr lvl="2"/>
            <a:r>
              <a:rPr lang="en-US" sz="2400" dirty="0" smtClean="0"/>
              <a:t>Breeding heifers that are sexually mature should weigh 550-750 pounds	</a:t>
            </a:r>
            <a:endParaRPr lang="en-US" sz="2000" dirty="0" smtClean="0"/>
          </a:p>
          <a:p>
            <a:pPr lvl="2"/>
            <a:r>
              <a:rPr lang="en-US" sz="2400" dirty="0" smtClean="0"/>
              <a:t>Breeding gilts who are sexually mature should weigh between 250-200 pounds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85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Livestock Reproductive Management Practices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Age of Animal- second consideration.  </a:t>
            </a:r>
            <a:endParaRPr lang="en-US" sz="2400" dirty="0" smtClean="0"/>
          </a:p>
          <a:p>
            <a:pPr lvl="2"/>
            <a:r>
              <a:rPr lang="en-US" sz="2400" dirty="0" smtClean="0"/>
              <a:t>Heifers can reach puberty between 4-12 months of age although 6-8 months is more common </a:t>
            </a:r>
            <a:endParaRPr lang="en-US" sz="2000" dirty="0" smtClean="0"/>
          </a:p>
          <a:p>
            <a:pPr lvl="3"/>
            <a:r>
              <a:rPr lang="en-US" dirty="0" smtClean="0"/>
              <a:t>Producers should manage herds to prevent accidental breeding </a:t>
            </a:r>
            <a:endParaRPr lang="en-US" sz="1800" dirty="0" smtClean="0"/>
          </a:p>
          <a:p>
            <a:pPr lvl="3"/>
            <a:r>
              <a:rPr lang="en-US" dirty="0" smtClean="0"/>
              <a:t>Heifers should be bred so the calve at two years of age. </a:t>
            </a:r>
            <a:endParaRPr lang="en-US" sz="1800" dirty="0" smtClean="0"/>
          </a:p>
          <a:p>
            <a:pPr lvl="3"/>
            <a:r>
              <a:rPr lang="en-US" dirty="0" smtClean="0"/>
              <a:t>Breed animals so calving in the herd occurs during a 40 to 60 day period</a:t>
            </a: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64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Livestock Reproductive Management Practices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2400" dirty="0" smtClean="0"/>
              <a:t>Gilts can experience delayed puberty based on breed, inherited traits and the time of year</a:t>
            </a:r>
            <a:endParaRPr lang="en-US" sz="2000" dirty="0" smtClean="0"/>
          </a:p>
          <a:p>
            <a:pPr lvl="3"/>
            <a:r>
              <a:rPr lang="en-US" dirty="0" smtClean="0"/>
              <a:t>Gilts raised in confinement are more likely to experience delayed puberty</a:t>
            </a:r>
            <a:endParaRPr lang="en-US" sz="1800" dirty="0" smtClean="0"/>
          </a:p>
          <a:p>
            <a:pPr lvl="3"/>
            <a:r>
              <a:rPr lang="en-US" dirty="0" smtClean="0"/>
              <a:t>Producers can reduce the number of days by exposing gilts to boars</a:t>
            </a:r>
            <a:endParaRPr lang="en-US" sz="1800" dirty="0" smtClean="0"/>
          </a:p>
          <a:p>
            <a:pPr lvl="3"/>
            <a:r>
              <a:rPr lang="en-US" dirty="0" smtClean="0"/>
              <a:t>Producers should breed gilts during their second heat period to increase little size and improve conception rates</a:t>
            </a: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80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Livestock Reproductive Management Practices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Body Condition Scoring</a:t>
            </a:r>
            <a:endParaRPr lang="en-US" sz="2800" dirty="0" smtClean="0"/>
          </a:p>
          <a:p>
            <a:pPr lvl="1"/>
            <a:r>
              <a:rPr lang="en-US" sz="2800" dirty="0" smtClean="0"/>
              <a:t>Uses a scale to evaluate the amount of fat on the animals </a:t>
            </a:r>
            <a:endParaRPr lang="en-US" sz="2400" dirty="0" smtClean="0"/>
          </a:p>
          <a:p>
            <a:pPr lvl="1"/>
            <a:r>
              <a:rPr lang="en-US" sz="2800" dirty="0" smtClean="0"/>
              <a:t>Important because body condition affects the animal’s ability to conceive</a:t>
            </a:r>
            <a:endParaRPr lang="en-US" sz="2400" dirty="0" smtClean="0"/>
          </a:p>
          <a:p>
            <a:pPr lvl="2"/>
            <a:r>
              <a:rPr lang="en-US" sz="2400" dirty="0" smtClean="0"/>
              <a:t>Goal is to have each cow give birth and wean a calf every year.</a:t>
            </a:r>
            <a:endParaRPr lang="en-US" sz="2000" dirty="0" smtClean="0"/>
          </a:p>
          <a:p>
            <a:pPr lvl="2"/>
            <a:r>
              <a:rPr lang="en-US" sz="2400" dirty="0" err="1" smtClean="0"/>
              <a:t>Underconditioned</a:t>
            </a:r>
            <a:r>
              <a:rPr lang="en-US" sz="2400" dirty="0" smtClean="0"/>
              <a:t> or thin cows are the major cause of all reproductive problems.</a:t>
            </a:r>
            <a:endParaRPr lang="en-US" sz="2000" dirty="0" smtClean="0"/>
          </a:p>
          <a:p>
            <a:pPr lvl="1"/>
            <a:r>
              <a:rPr lang="en-US" sz="2800" dirty="0" smtClean="0"/>
              <a:t>Body condition should be evaluated periodically, but especially important prior to breeding animals </a:t>
            </a:r>
            <a:endParaRPr lang="en-US" sz="2400" dirty="0" smtClean="0"/>
          </a:p>
          <a:p>
            <a:pPr lvl="1"/>
            <a:r>
              <a:rPr lang="en-US" sz="2800" dirty="0" smtClean="0"/>
              <a:t>Body condition scoring systems vary depending on species you are evaluating: swine, beef cattle, and dairy cattle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84434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Livestock Reproductive Management Practices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Swine Body Condition Scoring</a:t>
            </a:r>
            <a:endParaRPr lang="en-US" dirty="0" smtClean="0"/>
          </a:p>
          <a:p>
            <a:pPr lvl="3"/>
            <a:r>
              <a:rPr lang="en-US" dirty="0" smtClean="0"/>
              <a:t>Uses a scale of 1-5 where 1 is excessively thin, while 5 is excessively fat</a:t>
            </a:r>
            <a:endParaRPr lang="en-US" sz="1800" dirty="0" smtClean="0"/>
          </a:p>
          <a:p>
            <a:pPr lvl="3"/>
            <a:r>
              <a:rPr lang="en-US" dirty="0" smtClean="0"/>
              <a:t>An animal with a score of 3 is considered ideal</a:t>
            </a:r>
            <a:endParaRPr lang="en-US" sz="1800" dirty="0" smtClean="0"/>
          </a:p>
          <a:p>
            <a:pPr lvl="2"/>
            <a:r>
              <a:rPr lang="en-US" sz="2400" dirty="0" smtClean="0"/>
              <a:t>Evaluates the following areas for the presence of fat:</a:t>
            </a:r>
            <a:endParaRPr lang="en-US" sz="2000" dirty="0" smtClean="0"/>
          </a:p>
          <a:p>
            <a:pPr lvl="3"/>
            <a:r>
              <a:rPr lang="en-US" dirty="0" smtClean="0"/>
              <a:t>Shoulder Blades</a:t>
            </a:r>
            <a:endParaRPr lang="en-US" sz="1800" dirty="0" smtClean="0"/>
          </a:p>
          <a:p>
            <a:pPr lvl="3"/>
            <a:r>
              <a:rPr lang="en-US" dirty="0" smtClean="0"/>
              <a:t>Spine</a:t>
            </a:r>
            <a:endParaRPr lang="en-US" sz="1800" dirty="0" smtClean="0"/>
          </a:p>
          <a:p>
            <a:pPr lvl="3"/>
            <a:r>
              <a:rPr lang="en-US" dirty="0" smtClean="0"/>
              <a:t>Hip Bones</a:t>
            </a:r>
            <a:endParaRPr lang="en-US" sz="1800" dirty="0" smtClean="0"/>
          </a:p>
          <a:p>
            <a:pPr lvl="3"/>
            <a:r>
              <a:rPr lang="en-US" dirty="0" smtClean="0"/>
              <a:t>Tail Head</a:t>
            </a:r>
            <a:endParaRPr lang="en-US" sz="1800" dirty="0" smtClean="0"/>
          </a:p>
          <a:p>
            <a:pPr lvl="3"/>
            <a:r>
              <a:rPr lang="en-US" dirty="0" smtClean="0"/>
              <a:t>Top Shape</a:t>
            </a:r>
            <a:endParaRPr lang="en-US" sz="1800" dirty="0" smtClean="0"/>
          </a:p>
          <a:p>
            <a:pPr lvl="3"/>
            <a:r>
              <a:rPr lang="en-US" dirty="0" smtClean="0"/>
              <a:t>Between Legs- seam of hams</a:t>
            </a: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889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Livestock Reproductive Management Practices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Dairy Cattle Body Condition Scoring</a:t>
            </a:r>
            <a:endParaRPr lang="en-US" sz="3000" dirty="0" smtClean="0"/>
          </a:p>
          <a:p>
            <a:pPr lvl="2"/>
            <a:r>
              <a:rPr lang="en-US" sz="2400" dirty="0" smtClean="0"/>
              <a:t>Uses a scale of 1-5</a:t>
            </a:r>
            <a:endParaRPr lang="en-US" sz="2000" dirty="0" smtClean="0"/>
          </a:p>
          <a:p>
            <a:pPr lvl="2"/>
            <a:r>
              <a:rPr lang="en-US" sz="2400" dirty="0" smtClean="0"/>
              <a:t>Evaluates the following areas:</a:t>
            </a:r>
            <a:endParaRPr lang="en-US" sz="2000" dirty="0" smtClean="0"/>
          </a:p>
          <a:p>
            <a:pPr lvl="3"/>
            <a:r>
              <a:rPr lang="en-US" dirty="0" smtClean="0"/>
              <a:t>Depression around the </a:t>
            </a:r>
            <a:r>
              <a:rPr lang="en-US" dirty="0" err="1" smtClean="0"/>
              <a:t>tailhead</a:t>
            </a:r>
            <a:endParaRPr lang="en-US" sz="1800" dirty="0" smtClean="0"/>
          </a:p>
          <a:p>
            <a:pPr lvl="3"/>
            <a:r>
              <a:rPr lang="en-US" dirty="0" smtClean="0"/>
              <a:t>Amount of fate covering the pin and pelvic bones</a:t>
            </a:r>
            <a:endParaRPr lang="en-US" sz="1800" dirty="0" smtClean="0"/>
          </a:p>
          <a:p>
            <a:pPr lvl="3"/>
            <a:r>
              <a:rPr lang="en-US" dirty="0" smtClean="0"/>
              <a:t>Amount of fat covering the loin</a:t>
            </a: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04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Livestock Reproductive Management Practices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Beef Cattle Body Condition Scoring</a:t>
            </a:r>
            <a:endParaRPr lang="en-US" sz="3000" dirty="0" smtClean="0"/>
          </a:p>
          <a:p>
            <a:pPr lvl="2"/>
            <a:r>
              <a:rPr lang="en-US" sz="2400" dirty="0" smtClean="0"/>
              <a:t>Uses a scale of 1-9. </a:t>
            </a:r>
            <a:endParaRPr lang="en-US" sz="2000" dirty="0" smtClean="0"/>
          </a:p>
          <a:p>
            <a:pPr lvl="2"/>
            <a:r>
              <a:rPr lang="en-US" sz="2400" dirty="0" smtClean="0"/>
              <a:t>Evaluates the following areas:</a:t>
            </a:r>
            <a:endParaRPr lang="en-US" sz="2000" dirty="0" smtClean="0"/>
          </a:p>
          <a:p>
            <a:pPr lvl="3"/>
            <a:r>
              <a:rPr lang="en-US" dirty="0" smtClean="0"/>
              <a:t>Brisket</a:t>
            </a:r>
            <a:endParaRPr lang="en-US" sz="1800" dirty="0" smtClean="0"/>
          </a:p>
          <a:p>
            <a:pPr lvl="3"/>
            <a:r>
              <a:rPr lang="en-US" dirty="0" smtClean="0"/>
              <a:t>Ribs</a:t>
            </a:r>
            <a:endParaRPr lang="en-US" sz="1800" dirty="0" smtClean="0"/>
          </a:p>
          <a:p>
            <a:pPr lvl="3"/>
            <a:r>
              <a:rPr lang="en-US" dirty="0" smtClean="0"/>
              <a:t>Back</a:t>
            </a:r>
            <a:endParaRPr lang="en-US" sz="1800" dirty="0" smtClean="0"/>
          </a:p>
          <a:p>
            <a:pPr lvl="3"/>
            <a:r>
              <a:rPr lang="en-US" dirty="0" smtClean="0"/>
              <a:t>Hip Bone</a:t>
            </a:r>
            <a:endParaRPr lang="en-US" sz="1800" dirty="0" smtClean="0"/>
          </a:p>
          <a:p>
            <a:pPr lvl="3"/>
            <a:r>
              <a:rPr lang="en-US" dirty="0" err="1" smtClean="0"/>
              <a:t>Tailhead</a:t>
            </a:r>
            <a:endParaRPr lang="en-US" sz="1800" dirty="0" smtClean="0"/>
          </a:p>
          <a:p>
            <a:pPr lvl="3"/>
            <a:r>
              <a:rPr lang="en-US" dirty="0" smtClean="0"/>
              <a:t>Pin Bone</a:t>
            </a: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877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1560</Words>
  <Application>Microsoft Office PowerPoint</Application>
  <PresentationFormat>On-screen Show (4:3)</PresentationFormat>
  <Paragraphs>218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Foundry</vt:lpstr>
      <vt:lpstr>Unit C: Animal Management</vt:lpstr>
      <vt:lpstr>Objective 5.03</vt:lpstr>
      <vt:lpstr>Livestock Reproductive Management Practices </vt:lpstr>
      <vt:lpstr>Livestock Reproductive Management Practices </vt:lpstr>
      <vt:lpstr>Livestock Reproductive Management Practices </vt:lpstr>
      <vt:lpstr>Livestock Reproductive Management Practices </vt:lpstr>
      <vt:lpstr>Livestock Reproductive Management Practices </vt:lpstr>
      <vt:lpstr>Livestock Reproductive Management Practices </vt:lpstr>
      <vt:lpstr>Livestock Reproductive Management Practices </vt:lpstr>
      <vt:lpstr>Livestock Reproductive Management Practices </vt:lpstr>
      <vt:lpstr>Livestock Reproductive Management Practices </vt:lpstr>
      <vt:lpstr>Livestock Reproductive Management Practices </vt:lpstr>
      <vt:lpstr>Livestock Reproductive Management Practices </vt:lpstr>
      <vt:lpstr>Livestock Reproductive Management Practices </vt:lpstr>
      <vt:lpstr>Livestock Reproductive Management Practices </vt:lpstr>
      <vt:lpstr>Livestock Reproductive Management Practices </vt:lpstr>
      <vt:lpstr>Livestock Reproductive Management Practices </vt:lpstr>
      <vt:lpstr>Livestock Reproductive Management Practices </vt:lpstr>
      <vt:lpstr>Livestock Reproductive Management Practices </vt:lpstr>
      <vt:lpstr>Livestock Reproductive Management Practices </vt:lpstr>
      <vt:lpstr>Reproduction Practices in Poultry </vt:lpstr>
      <vt:lpstr>Objective 5.04</vt:lpstr>
      <vt:lpstr>Biotechnology and Ethical Issues</vt:lpstr>
      <vt:lpstr>Biotechnology and Ethical Issues</vt:lpstr>
      <vt:lpstr>Biotechnology Improvements</vt:lpstr>
      <vt:lpstr>Biotechnology Improvements</vt:lpstr>
      <vt:lpstr>Embryo Transfer</vt:lpstr>
      <vt:lpstr>Cloning Cattle Using Nuclear Transfer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5.03</dc:title>
  <dc:creator>Matthew Greene</dc:creator>
  <cp:lastModifiedBy>Matthew Greene</cp:lastModifiedBy>
  <cp:revision>2</cp:revision>
  <dcterms:created xsi:type="dcterms:W3CDTF">2014-03-27T13:21:32Z</dcterms:created>
  <dcterms:modified xsi:type="dcterms:W3CDTF">2014-04-07T12:06:45Z</dcterms:modified>
</cp:coreProperties>
</file>