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embeddedFontLst>
    <p:embeddedFont>
      <p:font typeface="Love Ya Like A Sister"/>
      <p:regular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oveYaLikeASister-regular.fntdata"/><Relationship Id="rId25" Type="http://schemas.openxmlformats.org/officeDocument/2006/relationships/slide" Target="slides/slide21.xml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ec164d5d6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4ec164d5d6_0_6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ec164d5d6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4ec164d5d6_0_6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ec164d5d6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4ec164d5d6_0_6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ec164d5d6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4ec164d5d6_0_7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ec164d5d6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4ec164d5d6_0_7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b77ef9e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0b77ef9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ec164d5d6_0_2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g4ec164d5d6_0_2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4ec164d5d6_0_2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ec164d5d6_0_2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4ec164d5d6_0_2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ec164d5d6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4ec164d5d6_0_6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ec164d5d6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4ec164d5d6_0_6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ec164d5d6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4ec164d5d6_0_6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ec164d5d6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4ec164d5d6_0_6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-645041" y="0"/>
            <a:ext cx="10458613" cy="7116923"/>
            <a:chOff x="-645041" y="0"/>
            <a:chExt cx="10458613" cy="7116923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6" name="Google Shape;56;p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" name="Google Shape;57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" name="Google Shape;64;p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68" name="Google Shape;68;p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1" name="Google Shape;71;p2"/>
            <p:cNvSpPr/>
            <p:nvPr/>
          </p:nvSpPr>
          <p:spPr>
            <a:xfrm>
              <a:off x="-11875" y="5035138"/>
              <a:ext cx="9144000" cy="1175700"/>
            </a:xfrm>
            <a:custGeom>
              <a:rect b="b" l="l" r="r" t="t"/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11875" y="3467595"/>
              <a:ext cx="9144000" cy="8907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23751" y="5640779"/>
              <a:ext cx="3004500" cy="121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1875" y="5284519"/>
              <a:ext cx="9144000" cy="1478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37558" y="5132120"/>
              <a:ext cx="6982800" cy="1719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1799498">
              <a:off x="-382400" y="4201423"/>
              <a:ext cx="1261519" cy="1388149"/>
            </a:xfrm>
            <a:custGeom>
              <a:rect b="b" l="l" r="r" t="t"/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799921">
              <a:off x="8306498" y="4055547"/>
              <a:ext cx="1243250" cy="138814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1800143">
              <a:off x="8306711" y="1511530"/>
              <a:ext cx="1241910" cy="1388819"/>
            </a:xfrm>
            <a:custGeom>
              <a:rect b="b" l="l" r="r" t="t"/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649096" y="-21511"/>
            <a:ext cx="3505200" cy="231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2"/>
          <p:cNvSpPr txBox="1"/>
          <p:nvPr>
            <p:ph type="ctrTitle"/>
          </p:nvPr>
        </p:nvSpPr>
        <p:spPr>
          <a:xfrm>
            <a:off x="4733365" y="2708476"/>
            <a:ext cx="3313500" cy="17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2"/>
          <p:cNvSpPr txBox="1"/>
          <p:nvPr>
            <p:ph idx="1" type="subTitle"/>
          </p:nvPr>
        </p:nvSpPr>
        <p:spPr>
          <a:xfrm>
            <a:off x="4733365" y="4421080"/>
            <a:ext cx="33099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2"/>
          <p:cNvSpPr txBox="1"/>
          <p:nvPr>
            <p:ph idx="10" type="dt"/>
          </p:nvPr>
        </p:nvSpPr>
        <p:spPr>
          <a:xfrm>
            <a:off x="4738744" y="1516828"/>
            <a:ext cx="21336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Google Shape;98;p2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"/>
          <p:cNvSpPr txBox="1"/>
          <p:nvPr>
            <p:ph idx="11" type="ftr"/>
          </p:nvPr>
        </p:nvSpPr>
        <p:spPr>
          <a:xfrm>
            <a:off x="5303520" y="5719966"/>
            <a:ext cx="283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2"/>
          <p:cNvSpPr txBox="1"/>
          <p:nvPr>
            <p:ph idx="12" type="sldNum"/>
          </p:nvPr>
        </p:nvSpPr>
        <p:spPr>
          <a:xfrm>
            <a:off x="4649096" y="5719966"/>
            <a:ext cx="64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>
            <p:ph type="title"/>
          </p:nvPr>
        </p:nvSpPr>
        <p:spPr>
          <a:xfrm>
            <a:off x="1043490" y="1027664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Google Shape;241;p11"/>
          <p:cNvSpPr txBox="1"/>
          <p:nvPr>
            <p:ph idx="1" type="body"/>
          </p:nvPr>
        </p:nvSpPr>
        <p:spPr>
          <a:xfrm rot="5400000">
            <a:off x="2677609" y="689552"/>
            <a:ext cx="3509100" cy="6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11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3" name="Google Shape;243;p11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4" name="Google Shape;244;p11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/>
          <p:nvPr>
            <p:ph type="title"/>
          </p:nvPr>
        </p:nvSpPr>
        <p:spPr>
          <a:xfrm rot="5400000">
            <a:off x="4981553" y="2678047"/>
            <a:ext cx="47802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7" name="Google Shape;247;p12"/>
          <p:cNvSpPr txBox="1"/>
          <p:nvPr>
            <p:ph idx="1" type="body"/>
          </p:nvPr>
        </p:nvSpPr>
        <p:spPr>
          <a:xfrm rot="5400000">
            <a:off x="1375050" y="708397"/>
            <a:ext cx="4780200" cy="5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8" name="Google Shape;248;p12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9" name="Google Shape;249;p12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0" name="Google Shape;250;p12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1043490" y="1027664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1043492" y="2323652"/>
            <a:ext cx="67773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3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3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3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1043490" y="1027664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4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4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4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1042416" y="2313432"/>
            <a:ext cx="3420000" cy="3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4"/>
          <p:cNvSpPr txBox="1"/>
          <p:nvPr>
            <p:ph idx="2" type="body"/>
          </p:nvPr>
        </p:nvSpPr>
        <p:spPr>
          <a:xfrm>
            <a:off x="4645152" y="2313431"/>
            <a:ext cx="3420000" cy="3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1258645" y="2900829"/>
            <a:ext cx="6637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1258645" y="4267200"/>
            <a:ext cx="66375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5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5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5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1043490" y="1027664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6"/>
          <p:cNvSpPr txBox="1"/>
          <p:nvPr>
            <p:ph idx="1" type="body"/>
          </p:nvPr>
        </p:nvSpPr>
        <p:spPr>
          <a:xfrm>
            <a:off x="1412111" y="2316009"/>
            <a:ext cx="3057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Google Shape;124;p6"/>
          <p:cNvSpPr txBox="1"/>
          <p:nvPr>
            <p:ph idx="2" type="body"/>
          </p:nvPr>
        </p:nvSpPr>
        <p:spPr>
          <a:xfrm>
            <a:off x="1041721" y="2974694"/>
            <a:ext cx="34200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5119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5467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5815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5815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6"/>
          <p:cNvSpPr txBox="1"/>
          <p:nvPr>
            <p:ph idx="3" type="body"/>
          </p:nvPr>
        </p:nvSpPr>
        <p:spPr>
          <a:xfrm>
            <a:off x="5011837" y="2316010"/>
            <a:ext cx="3055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6"/>
          <p:cNvSpPr txBox="1"/>
          <p:nvPr>
            <p:ph idx="4" type="body"/>
          </p:nvPr>
        </p:nvSpPr>
        <p:spPr>
          <a:xfrm>
            <a:off x="4645152" y="2974694"/>
            <a:ext cx="3420000" cy="28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5119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5467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5815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5815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6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6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6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1043490" y="1027664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7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Google Shape;133;p7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Google Shape;134;p7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Google Shape;137;p8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8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9"/>
          <p:cNvGrpSpPr/>
          <p:nvPr/>
        </p:nvGrpSpPr>
        <p:grpSpPr>
          <a:xfrm>
            <a:off x="-645041" y="0"/>
            <a:ext cx="10458613" cy="7116923"/>
            <a:chOff x="-645041" y="0"/>
            <a:chExt cx="10458613" cy="7116923"/>
          </a:xfrm>
        </p:grpSpPr>
        <p:grpSp>
          <p:nvGrpSpPr>
            <p:cNvPr id="141" name="Google Shape;141;p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42" name="Google Shape;142;p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43" name="Google Shape;143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4" name="Google Shape;144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5" name="Google Shape;145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6" name="Google Shape;146;p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47" name="Google Shape;147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8" name="Google Shape;148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9" name="Google Shape;149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50" name="Google Shape;150;p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51" name="Google Shape;151;p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2" name="Google Shape;152;p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3" name="Google Shape;153;p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54" name="Google Shape;154;p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>
              <a:off x="-11875" y="5035138"/>
              <a:ext cx="9144000" cy="1175700"/>
            </a:xfrm>
            <a:custGeom>
              <a:rect b="b" l="l" r="r" t="t"/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-11875" y="3467595"/>
              <a:ext cx="9144000" cy="8907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3751" y="5640779"/>
              <a:ext cx="3004500" cy="121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-11875" y="5284519"/>
              <a:ext cx="9144000" cy="1478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137558" y="5132120"/>
              <a:ext cx="6982800" cy="1719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 rot="1799498">
              <a:off x="-382400" y="4201423"/>
              <a:ext cx="1261519" cy="1388149"/>
            </a:xfrm>
            <a:custGeom>
              <a:rect b="b" l="l" r="r" t="t"/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1799921">
              <a:off x="8306498" y="4055547"/>
              <a:ext cx="1243250" cy="138814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 rot="1800143">
              <a:off x="8306711" y="1511530"/>
              <a:ext cx="1241910" cy="1388819"/>
            </a:xfrm>
            <a:custGeom>
              <a:rect b="b" l="l" r="r" t="t"/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9" name="Google Shape;179;p9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9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2" name="Google Shape;182;p9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905571" y="601883"/>
            <a:ext cx="3562200" cy="5648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9"/>
          <p:cNvSpPr txBox="1"/>
          <p:nvPr>
            <p:ph idx="1" type="body"/>
          </p:nvPr>
        </p:nvSpPr>
        <p:spPr>
          <a:xfrm>
            <a:off x="1145894" y="856527"/>
            <a:ext cx="3090300" cy="51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512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512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512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512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5" name="Google Shape;185;p9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9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7" name="Google Shape;187;p9"/>
          <p:cNvSpPr txBox="1"/>
          <p:nvPr>
            <p:ph type="title"/>
          </p:nvPr>
        </p:nvSpPr>
        <p:spPr>
          <a:xfrm>
            <a:off x="4739833" y="2657434"/>
            <a:ext cx="33045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8" name="Google Shape;188;p9"/>
          <p:cNvSpPr txBox="1"/>
          <p:nvPr>
            <p:ph idx="2" type="body"/>
          </p:nvPr>
        </p:nvSpPr>
        <p:spPr>
          <a:xfrm>
            <a:off x="4736592" y="4136994"/>
            <a:ext cx="32988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0"/>
          <p:cNvGrpSpPr/>
          <p:nvPr/>
        </p:nvGrpSpPr>
        <p:grpSpPr>
          <a:xfrm>
            <a:off x="-645041" y="0"/>
            <a:ext cx="10458613" cy="7116923"/>
            <a:chOff x="-645041" y="0"/>
            <a:chExt cx="10458613" cy="7116923"/>
          </a:xfrm>
        </p:grpSpPr>
        <p:grpSp>
          <p:nvGrpSpPr>
            <p:cNvPr id="191" name="Google Shape;191;p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Google Shape;192;p10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Google Shape;193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4" name="Google Shape;194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5" name="Google Shape;195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6" name="Google Shape;196;p10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10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1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4" name="Google Shape;204;p1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7" name="Google Shape;207;p10"/>
            <p:cNvSpPr/>
            <p:nvPr/>
          </p:nvSpPr>
          <p:spPr>
            <a:xfrm>
              <a:off x="-11875" y="5035138"/>
              <a:ext cx="9144000" cy="1175700"/>
            </a:xfrm>
            <a:custGeom>
              <a:rect b="b" l="l" r="r" t="t"/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-11875" y="3467595"/>
              <a:ext cx="9144000" cy="8907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-23751" y="5640779"/>
              <a:ext cx="3004500" cy="121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-11875" y="5284519"/>
              <a:ext cx="9144000" cy="1478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137558" y="5132120"/>
              <a:ext cx="6982800" cy="1719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 rot="1799498">
              <a:off x="-382400" y="4201423"/>
              <a:ext cx="1261519" cy="1388149"/>
            </a:xfrm>
            <a:custGeom>
              <a:rect b="b" l="l" r="r" t="t"/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 rot="1799921">
              <a:off x="8306498" y="4055547"/>
              <a:ext cx="1243250" cy="138814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 rot="1800143">
              <a:off x="8306711" y="1511530"/>
              <a:ext cx="1241910" cy="1388819"/>
            </a:xfrm>
            <a:custGeom>
              <a:rect b="b" l="l" r="r" t="t"/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Google Shape;229;p10"/>
          <p:cNvSpPr/>
          <p:nvPr/>
        </p:nvSpPr>
        <p:spPr>
          <a:xfrm>
            <a:off x="4561242" y="-21511"/>
            <a:ext cx="3679200" cy="62718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905571" y="601883"/>
            <a:ext cx="3562200" cy="564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4650889" y="6088284"/>
            <a:ext cx="3505200" cy="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0"/>
          <p:cNvSpPr txBox="1"/>
          <p:nvPr>
            <p:ph type="title"/>
          </p:nvPr>
        </p:nvSpPr>
        <p:spPr>
          <a:xfrm>
            <a:off x="4734424" y="2660904"/>
            <a:ext cx="33009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4" name="Google Shape;234;p10"/>
          <p:cNvSpPr/>
          <p:nvPr>
            <p:ph idx="2" type="pic"/>
          </p:nvPr>
        </p:nvSpPr>
        <p:spPr>
          <a:xfrm>
            <a:off x="1005208" y="693795"/>
            <a:ext cx="3359700" cy="5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5" name="Google Shape;235;p10"/>
          <p:cNvSpPr txBox="1"/>
          <p:nvPr>
            <p:ph idx="1" type="body"/>
          </p:nvPr>
        </p:nvSpPr>
        <p:spPr>
          <a:xfrm>
            <a:off x="4734630" y="4133088"/>
            <a:ext cx="33006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6" name="Google Shape;236;p10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10"/>
          <p:cNvSpPr txBox="1"/>
          <p:nvPr>
            <p:ph idx="11" type="ftr"/>
          </p:nvPr>
        </p:nvSpPr>
        <p:spPr>
          <a:xfrm>
            <a:off x="4641448" y="5724835"/>
            <a:ext cx="3493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8" name="Google Shape;238;p10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567437" y="0"/>
            <a:ext cx="10458613" cy="7116923"/>
            <a:chOff x="-645041" y="0"/>
            <a:chExt cx="10458613" cy="7116923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oogle Shape;8;p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9" name="Google Shape;9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" name="Google Shape;10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1" name="Google Shape;11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2" name="Google Shape;12;p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" name="Google Shape;13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" name="Google Shape;14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5" name="Google Shape;15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6" name="Google Shape;16;p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7" name="Google Shape;17;p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" name="Google Shape;18;p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" name="Google Shape;19;p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" name="Google Shape;20;p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3" name="Google Shape;23;p1"/>
            <p:cNvSpPr/>
            <p:nvPr/>
          </p:nvSpPr>
          <p:spPr>
            <a:xfrm>
              <a:off x="-11875" y="5035138"/>
              <a:ext cx="9144000" cy="1175700"/>
            </a:xfrm>
            <a:custGeom>
              <a:rect b="b" l="l" r="r" t="t"/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-11875" y="3467595"/>
              <a:ext cx="9144000" cy="8907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-23751" y="5640779"/>
              <a:ext cx="3004500" cy="121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-11875" y="5284519"/>
              <a:ext cx="9144000" cy="1478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137558" y="5132120"/>
              <a:ext cx="6982800" cy="1719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2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 rot="1799498">
              <a:off x="-382400" y="4201423"/>
              <a:ext cx="1261519" cy="1388149"/>
            </a:xfrm>
            <a:custGeom>
              <a:rect b="b" l="l" r="r" t="t"/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3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6"/>
              </a:schemeClr>
            </a:solidFill>
            <a:ln cap="flat" cmpd="sng" w="12700">
              <a:solidFill>
                <a:schemeClr val="lt1">
                  <a:alpha val="784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 rot="1799921">
              <a:off x="8306498" y="4055547"/>
              <a:ext cx="1243250" cy="138814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1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 rot="1800143">
              <a:off x="8306711" y="1511530"/>
              <a:ext cx="1241910" cy="1388819"/>
            </a:xfrm>
            <a:custGeom>
              <a:rect b="b" l="l" r="r" t="t"/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4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5" name="Google Shape;45;p1"/>
          <p:cNvSpPr/>
          <p:nvPr/>
        </p:nvSpPr>
        <p:spPr>
          <a:xfrm>
            <a:off x="457200" y="333487"/>
            <a:ext cx="8229600" cy="61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4561242" y="-21511"/>
            <a:ext cx="3679200" cy="6993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4649096" y="-21510"/>
            <a:ext cx="3505200" cy="6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1"/>
          <p:cNvSpPr txBox="1"/>
          <p:nvPr>
            <p:ph type="title"/>
          </p:nvPr>
        </p:nvSpPr>
        <p:spPr>
          <a:xfrm>
            <a:off x="1043490" y="1027664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" type="body"/>
          </p:nvPr>
        </p:nvSpPr>
        <p:spPr>
          <a:xfrm>
            <a:off x="1043492" y="2323652"/>
            <a:ext cx="67773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0" type="dt"/>
          </p:nvPr>
        </p:nvSpPr>
        <p:spPr>
          <a:xfrm>
            <a:off x="5997388" y="22449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1" type="ftr"/>
          </p:nvPr>
        </p:nvSpPr>
        <p:spPr>
          <a:xfrm>
            <a:off x="4641448" y="5852160"/>
            <a:ext cx="3502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1"/>
          <p:cNvSpPr txBox="1"/>
          <p:nvPr>
            <p:ph idx="12" type="sldNum"/>
          </p:nvPr>
        </p:nvSpPr>
        <p:spPr>
          <a:xfrm>
            <a:off x="4649096" y="224491"/>
            <a:ext cx="133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szdMHZjeqdU" TargetMode="External"/><Relationship Id="rId4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entury Gothic"/>
              <a:buNone/>
            </a:pPr>
            <a:r>
              <a:rPr b="0" i="0" lang="en-US" sz="324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Supervised Agriculture Experience</a:t>
            </a:r>
            <a:endParaRPr b="0" i="0" sz="324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13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i="1" lang="en-US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 2.01 </a:t>
            </a:r>
            <a:endParaRPr i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1" i="0" lang="en-US" sz="1800" u="none" cap="none" strike="noStrike">
                <a:solidFill>
                  <a:srgbClr val="424242"/>
                </a:solidFill>
              </a:rPr>
              <a:t>SAE &amp; Career Selection</a:t>
            </a:r>
            <a:endParaRPr b="1" i="0" sz="1800" u="none" cap="none" strike="noStrike">
              <a:solidFill>
                <a:srgbClr val="42424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lang="en-US"/>
              <a:t>ANS 2- Livestock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 txBox="1"/>
          <p:nvPr>
            <p:ph type="title"/>
          </p:nvPr>
        </p:nvSpPr>
        <p:spPr>
          <a:xfrm>
            <a:off x="412125" y="722875"/>
            <a:ext cx="824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6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Exploratory 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19" name="Google Shape;319;p22"/>
          <p:cNvSpPr txBox="1"/>
          <p:nvPr>
            <p:ph idx="1" type="body"/>
          </p:nvPr>
        </p:nvSpPr>
        <p:spPr>
          <a:xfrm>
            <a:off x="535050" y="1865875"/>
            <a:ext cx="79569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</a:t>
            </a:r>
            <a:r>
              <a:rPr lang="en-US"/>
              <a:t>elps students learn about agriculture and become aware of possible agricultural careers through short times spent observing, shadowing or helping such as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attending a career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day, interviewing a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veterinarian or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assisting a horse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owner.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22"/>
          <p:cNvSpPr txBox="1"/>
          <p:nvPr/>
        </p:nvSpPr>
        <p:spPr>
          <a:xfrm>
            <a:off x="458850" y="4983125"/>
            <a:ext cx="34995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 Book:  Date, activity, observation and comments &amp; hours </a:t>
            </a:r>
            <a:endParaRPr/>
          </a:p>
        </p:txBody>
      </p:sp>
      <p:pic>
        <p:nvPicPr>
          <p:cNvPr id="321" name="Google Shape;3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450" y="3207625"/>
            <a:ext cx="4533500" cy="3044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"/>
          <p:cNvSpPr txBox="1"/>
          <p:nvPr>
            <p:ph type="title"/>
          </p:nvPr>
        </p:nvSpPr>
        <p:spPr>
          <a:xfrm>
            <a:off x="412125" y="722875"/>
            <a:ext cx="824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6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Improvement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27" name="Google Shape;327;p23"/>
          <p:cNvSpPr txBox="1"/>
          <p:nvPr>
            <p:ph idx="1" type="body"/>
          </p:nvPr>
        </p:nvSpPr>
        <p:spPr>
          <a:xfrm>
            <a:off x="458850" y="1865875"/>
            <a:ext cx="80622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A</a:t>
            </a:r>
            <a:r>
              <a:rPr lang="en-US" sz="2300"/>
              <a:t> series of activities that improves the value or appearance of the place of employment, school, </a:t>
            </a:r>
            <a:endParaRPr sz="2300"/>
          </a:p>
          <a:p>
            <a:pPr indent="0" lvl="0" marL="3086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home or community; the efficiency of a business or an enterprise; or the living conditions of the family.  Examples include building a fence, computerizing records, remodeling a building or repairing equipment.</a:t>
            </a:r>
            <a:endParaRPr sz="23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458850" y="5211725"/>
            <a:ext cx="82416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 Book:  Date started, date completed, improvement activity and steps or tasks involved in the project, hours, costs.</a:t>
            </a:r>
            <a:endParaRPr/>
          </a:p>
        </p:txBody>
      </p:sp>
      <p:pic>
        <p:nvPicPr>
          <p:cNvPr id="329" name="Google Shape;3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75" y="2753775"/>
            <a:ext cx="3229525" cy="26103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 txBox="1"/>
          <p:nvPr>
            <p:ph type="title"/>
          </p:nvPr>
        </p:nvSpPr>
        <p:spPr>
          <a:xfrm>
            <a:off x="412125" y="722875"/>
            <a:ext cx="824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6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Supplementary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35" name="Google Shape;335;p24"/>
          <p:cNvSpPr txBox="1"/>
          <p:nvPr>
            <p:ph idx="1" type="body"/>
          </p:nvPr>
        </p:nvSpPr>
        <p:spPr>
          <a:xfrm>
            <a:off x="458850" y="2118600"/>
            <a:ext cx="80622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Performing one specific agricultural skill outside of normal class time. This skill is not related to the major SAE, but is normally taught in an agricultural program; involves experiential learning and contributes to the development of agricultural skills and knowledge on the part of the student. </a:t>
            </a:r>
            <a:br>
              <a:rPr lang="en-US"/>
            </a:br>
            <a:br>
              <a:rPr lang="en-US"/>
            </a:br>
            <a:r>
              <a:rPr lang="en-US"/>
              <a:t>The activity is accomplished in less than a day and does not require a series of steps such as pruning a tree, staking tomatoes or changing oil.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800" y="4002425"/>
            <a:ext cx="3833800" cy="25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 txBox="1"/>
          <p:nvPr>
            <p:ph type="title"/>
          </p:nvPr>
        </p:nvSpPr>
        <p:spPr>
          <a:xfrm>
            <a:off x="470975" y="1256275"/>
            <a:ext cx="819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i="0" lang="en-US" u="none" cap="none" strike="noStrike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Factors to consider when </a:t>
            </a:r>
            <a:endParaRPr i="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i="0" lang="en-US" sz="6000" u="none" cap="none" strike="noStrike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Selecting a Career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42" name="Google Shape;342;p25"/>
          <p:cNvSpPr txBox="1"/>
          <p:nvPr>
            <p:ph idx="1" type="body"/>
          </p:nvPr>
        </p:nvSpPr>
        <p:spPr>
          <a:xfrm>
            <a:off x="809475" y="2323650"/>
            <a:ext cx="76233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 of living- pay, location.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 contact- working more with people or with things.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Educational requirements.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Practice experiences or skills required.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 of employment.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interests, likes and dislikes.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conditions.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hours and time for 						leisure</a:t>
            </a:r>
            <a:r>
              <a:rPr lang="en-US" sz="2200"/>
              <a:t> </a:t>
            </a: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activities.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Retirement benefits.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health and happiness.</a:t>
            </a:r>
            <a:endParaRPr b="0" i="0" sz="2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 txBox="1"/>
          <p:nvPr>
            <p:ph type="title"/>
          </p:nvPr>
        </p:nvSpPr>
        <p:spPr>
          <a:xfrm>
            <a:off x="547175" y="875275"/>
            <a:ext cx="819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Steps in</a:t>
            </a:r>
            <a:endParaRPr i="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6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Choosing </a:t>
            </a:r>
            <a:r>
              <a:rPr i="0" lang="en-US" sz="6000" u="none" cap="none" strike="noStrike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 Career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48" name="Google Shape;348;p26"/>
          <p:cNvSpPr txBox="1"/>
          <p:nvPr>
            <p:ph idx="1" type="body"/>
          </p:nvPr>
        </p:nvSpPr>
        <p:spPr>
          <a:xfrm>
            <a:off x="809475" y="2018275"/>
            <a:ext cx="76233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lang="en-US" sz="2200"/>
              <a:t>“Consider your interests, abilities, and other characteristics” should be the first step.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lang="en-US" sz="2200"/>
              <a:t>Narrow the field of jobs.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lang="en-US" sz="2200"/>
              <a:t>Study the requirements of the job- get good information.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lang="en-US" sz="2200"/>
              <a:t>Plan for alternative occupations- the first choice may not work out.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lang="en-US" sz="2200"/>
              <a:t>Prepare a plan for career preparation- early career planning can help you take the right courses in high school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lang="en-US" sz="2200"/>
              <a:t>Be willing to pay the price for success- education, dedication</a:t>
            </a:r>
            <a:endParaRPr sz="2200"/>
          </a:p>
          <a:p>
            <a:pPr indent="-3683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lang="en-US" sz="2200"/>
              <a:t>Get work experience- SAE, coop., part-time job</a:t>
            </a:r>
            <a:br>
              <a:rPr lang="en-US" sz="2200"/>
            </a:br>
            <a:endParaRPr b="0" i="0" sz="2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type="title"/>
          </p:nvPr>
        </p:nvSpPr>
        <p:spPr>
          <a:xfrm>
            <a:off x="470975" y="698450"/>
            <a:ext cx="8197200" cy="5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6000">
                <a:solidFill>
                  <a:srgbClr val="434343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For a School-to-Work plan to be effective, </a:t>
            </a:r>
            <a:endParaRPr sz="6000">
              <a:solidFill>
                <a:srgbClr val="434343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6000">
                <a:solidFill>
                  <a:srgbClr val="434343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it must be </a:t>
            </a:r>
            <a:endParaRPr sz="6000">
              <a:solidFill>
                <a:srgbClr val="434343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6000">
                <a:solidFill>
                  <a:srgbClr val="434343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implemented!!!!</a:t>
            </a:r>
            <a:endParaRPr sz="6000">
              <a:solidFill>
                <a:srgbClr val="434343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"/>
          <p:cNvSpPr txBox="1"/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Century Gothic"/>
              <a:buNone/>
            </a:pPr>
            <a:r>
              <a:rPr b="0" i="0" lang="en-US" sz="324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Supervised Ag Experiences</a:t>
            </a:r>
            <a:endParaRPr b="0" i="0" sz="324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8"/>
          <p:cNvSpPr txBox="1"/>
          <p:nvPr>
            <p:ph idx="1" type="subTitle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b="0" i="1" lang="en-US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 2.02 </a:t>
            </a:r>
            <a:r>
              <a:rPr b="1" i="0" lang="en-US" sz="1800" u="none" cap="none" strike="noStrike">
                <a:solidFill>
                  <a:srgbClr val="424242"/>
                </a:solidFill>
              </a:rPr>
              <a:t>Understanding a Financial Statement</a:t>
            </a:r>
            <a:endParaRPr b="1" i="0" sz="1800" u="none" cap="none" strike="noStrike">
              <a:solidFill>
                <a:srgbClr val="42424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r>
              <a:rPr lang="en-US"/>
              <a:t>ANS 2- Livestock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"/>
          <p:cNvSpPr txBox="1"/>
          <p:nvPr>
            <p:ph type="title"/>
          </p:nvPr>
        </p:nvSpPr>
        <p:spPr>
          <a:xfrm>
            <a:off x="765450" y="418075"/>
            <a:ext cx="750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i="0" lang="en-US" sz="4800" u="none" cap="none" strike="noStrike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Net Worth Statement</a:t>
            </a:r>
            <a:endParaRPr i="0" sz="48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65" name="Google Shape;365;p29"/>
          <p:cNvSpPr txBox="1"/>
          <p:nvPr>
            <p:ph idx="1" type="body"/>
          </p:nvPr>
        </p:nvSpPr>
        <p:spPr>
          <a:xfrm>
            <a:off x="677025" y="1676525"/>
            <a:ext cx="77703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19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Char char="○"/>
            </a:pPr>
            <a:r>
              <a:rPr b="1" i="0" lang="en-US" sz="2220" u="none" cap="none" strike="noStrike">
                <a:solidFill>
                  <a:schemeClr val="dk2"/>
                </a:solidFill>
              </a:rPr>
              <a:t>Total Assets = current assets + non-current assets</a:t>
            </a:r>
            <a:endParaRPr b="1" i="0" sz="2220" u="none" cap="none" strike="noStrike">
              <a:solidFill>
                <a:schemeClr val="dk2"/>
              </a:solidFill>
            </a:endParaRPr>
          </a:p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20"/>
          </a:p>
          <a:p>
            <a:pPr indent="-274320" lvl="1" marL="64008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Char char="○"/>
            </a:pPr>
            <a:r>
              <a:rPr b="1" i="0" lang="en-US" sz="2035" u="none" cap="none" strike="noStrike">
                <a:solidFill>
                  <a:schemeClr val="dk2"/>
                </a:solidFill>
              </a:rPr>
              <a:t>Current Assets</a:t>
            </a:r>
            <a:r>
              <a:rPr b="0" i="0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items that can quickly be converted to cash or that will be sold within 12 months. 		</a:t>
            </a:r>
            <a:endParaRPr b="0" i="0" sz="2035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573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b="0" i="1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 cash on hand, checking and savings accounts, stocks, bonds and cash in value of life insurance money others owe you, current non-depreciable inventory.</a:t>
            </a:r>
            <a:endParaRPr b="0" i="1" sz="2035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297180" lvl="0" marL="3429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t/>
            </a:r>
            <a:endParaRPr sz="2035"/>
          </a:p>
          <a:p>
            <a:pPr indent="-274320" lvl="1" marL="64008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Char char="○"/>
            </a:pPr>
            <a:r>
              <a:rPr b="1" i="0" lang="en-US" sz="2035" u="none" cap="none" strike="noStrike">
                <a:solidFill>
                  <a:schemeClr val="dk2"/>
                </a:solidFill>
              </a:rPr>
              <a:t>Non-Current Assets</a:t>
            </a:r>
            <a:r>
              <a:rPr b="0" i="0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items that have a useful life of more than one year and are used in the business. </a:t>
            </a:r>
            <a:endParaRPr b="0" i="0" sz="2035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5730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b="0" i="1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 non-current, non-depreciable inventory, land.</a:t>
            </a:r>
            <a:endParaRPr b="0" i="1" sz="2035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/>
          <p:nvPr>
            <p:ph type="title"/>
          </p:nvPr>
        </p:nvSpPr>
        <p:spPr>
          <a:xfrm>
            <a:off x="837451" y="703925"/>
            <a:ext cx="7407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i="0" lang="en-US" sz="4800" u="none" cap="none" strike="noStrike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Total Liabilities</a:t>
            </a:r>
            <a:endParaRPr i="0" sz="48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71" name="Google Shape;371;p30"/>
          <p:cNvSpPr txBox="1"/>
          <p:nvPr>
            <p:ph idx="1" type="body"/>
          </p:nvPr>
        </p:nvSpPr>
        <p:spPr>
          <a:xfrm>
            <a:off x="899401" y="2353075"/>
            <a:ext cx="73452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</a:rPr>
              <a:t>Total Liabilities = current liabilities (debts) + non-current liabilities (debts)</a:t>
            </a:r>
            <a:endParaRPr b="1" i="0" sz="2400" u="none" cap="none" strike="noStrike">
              <a:solidFill>
                <a:schemeClr val="dk2"/>
              </a:solidFill>
            </a:endParaRPr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298196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entury Gothic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Liabilities- accounts and notes payable. </a:t>
            </a:r>
            <a:r>
              <a:rPr b="0" i="1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this year’s part of non-current liabilities.</a:t>
            </a:r>
            <a:endParaRPr b="0" i="1" sz="2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marR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i="1" sz="2200"/>
          </a:p>
          <a:p>
            <a:pPr indent="-274319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Non-Current Liabilities- mortgages and other debts not due this year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"/>
          <p:cNvSpPr txBox="1"/>
          <p:nvPr>
            <p:ph type="title"/>
          </p:nvPr>
        </p:nvSpPr>
        <p:spPr>
          <a:xfrm>
            <a:off x="735900" y="659750"/>
            <a:ext cx="7348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i="0" lang="en-US" sz="4800" u="none" cap="none" strike="noStrike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Net Worth</a:t>
            </a:r>
            <a:endParaRPr i="0" sz="48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77" name="Google Shape;377;p31"/>
          <p:cNvSpPr txBox="1"/>
          <p:nvPr>
            <p:ph idx="1" type="body"/>
          </p:nvPr>
        </p:nvSpPr>
        <p:spPr>
          <a:xfrm>
            <a:off x="1043500" y="1897850"/>
            <a:ext cx="67773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</a:rPr>
              <a:t>Net Worth or Owner’s Equity = </a:t>
            </a:r>
            <a:endParaRPr b="1" i="0" sz="3000" u="none" cap="none" strike="noStrike">
              <a:solidFill>
                <a:schemeClr val="dk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</a:rPr>
              <a:t>total assets minus total liabilities</a:t>
            </a:r>
            <a:endParaRPr b="1"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8" name="Google Shape;3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175" y="2962060"/>
            <a:ext cx="4545925" cy="31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4" title="What is a Supervised Agricultural Experie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138" y="522100"/>
            <a:ext cx="7751725" cy="58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"/>
          <p:cNvSpPr txBox="1"/>
          <p:nvPr>
            <p:ph type="title"/>
          </p:nvPr>
        </p:nvSpPr>
        <p:spPr>
          <a:xfrm>
            <a:off x="796065" y="733339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i="0" lang="en-US" sz="4800" u="none" cap="none" strike="noStrike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Debt to Equity Ratio</a:t>
            </a:r>
            <a:endParaRPr i="0" sz="48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84" name="Google Shape;384;p32"/>
          <p:cNvSpPr txBox="1"/>
          <p:nvPr>
            <p:ph idx="1" type="body"/>
          </p:nvPr>
        </p:nvSpPr>
        <p:spPr>
          <a:xfrm>
            <a:off x="927225" y="1876350"/>
            <a:ext cx="74466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measure of a company or individuals net worth compared to the liabilities. Provides an indicator of the debt and equity a company is using to finance assets. Formula used to calculate Debt-to-Equity Ratio is: Debt-to-Equity Ratio = total liabilities / net worth.</a:t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238" y="4320053"/>
            <a:ext cx="3842575" cy="19212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/>
          <p:nvPr>
            <p:ph type="title"/>
          </p:nvPr>
        </p:nvSpPr>
        <p:spPr>
          <a:xfrm>
            <a:off x="719715" y="600864"/>
            <a:ext cx="70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i="0" lang="en-US" sz="4800" u="none" cap="none" strike="noStrike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Inventory</a:t>
            </a:r>
            <a:endParaRPr i="0" sz="48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91" name="Google Shape;391;p33"/>
          <p:cNvSpPr txBox="1"/>
          <p:nvPr>
            <p:ph idx="1" type="body"/>
          </p:nvPr>
        </p:nvSpPr>
        <p:spPr>
          <a:xfrm>
            <a:off x="796000" y="1743875"/>
            <a:ext cx="7578000" cy="4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19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Char char="○"/>
            </a:pPr>
            <a:r>
              <a:rPr b="1" i="0" lang="en-US" sz="2220" u="none" cap="none" strike="noStrike">
                <a:solidFill>
                  <a:schemeClr val="dk2"/>
                </a:solidFill>
              </a:rPr>
              <a:t>Inventory- </a:t>
            </a:r>
            <a:r>
              <a:rPr b="0" i="0" lang="en-US" sz="222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itemized list of things owned by a business with the beginning value and depreciated value.</a:t>
            </a:r>
            <a:endParaRPr b="0" i="0" sz="222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20"/>
          </a:p>
          <a:p>
            <a:pPr indent="-274320" lvl="1" marL="64008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Char char="○"/>
            </a:pPr>
            <a:r>
              <a:rPr b="1" i="0" lang="en-US" sz="2035" u="none" cap="none" strike="noStrike">
                <a:solidFill>
                  <a:schemeClr val="dk2"/>
                </a:solidFill>
              </a:rPr>
              <a:t>Non-Depreciable</a:t>
            </a:r>
            <a:r>
              <a:rPr b="0" i="0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items that will be used up or sold within a year. Example: feed, supplies, </a:t>
            </a:r>
            <a:r>
              <a:rPr i="0" lang="en-US" sz="2035" u="none" cap="none" strike="noStrike">
                <a:solidFill>
                  <a:schemeClr val="dk2"/>
                </a:solidFill>
              </a:rPr>
              <a:t>medicine</a:t>
            </a:r>
            <a:r>
              <a:rPr b="0" i="0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fertilizer, etc.</a:t>
            </a:r>
            <a:endParaRPr b="0" i="0" sz="2035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297180" lvl="0" marL="3429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t/>
            </a:r>
            <a:endParaRPr sz="2035"/>
          </a:p>
          <a:p>
            <a:pPr indent="-274320" lvl="1" marL="64008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Char char="○"/>
            </a:pPr>
            <a:r>
              <a:rPr b="1" i="0" lang="en-US" sz="2035" u="none" cap="none" strike="noStrike">
                <a:solidFill>
                  <a:schemeClr val="dk2"/>
                </a:solidFill>
              </a:rPr>
              <a:t>Depreciable</a:t>
            </a:r>
            <a:r>
              <a:rPr b="0" i="0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items that have a useful life of </a:t>
            </a:r>
            <a:r>
              <a:rPr i="0" lang="en-US" sz="2035" u="none" cap="none" strike="noStrike">
                <a:solidFill>
                  <a:schemeClr val="dk2"/>
                </a:solidFill>
              </a:rPr>
              <a:t>more than one year and lose value because of ag</a:t>
            </a:r>
            <a:r>
              <a:rPr b="0" i="0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 wear or becoming out-of-date because of technology advancements.</a:t>
            </a:r>
            <a:endParaRPr b="0" i="0" sz="2035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0289" lvl="2" marL="914400" marR="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547"/>
              <a:buFont typeface="Noto Sans Symbols"/>
              <a:buChar char="○"/>
            </a:pPr>
            <a:r>
              <a:rPr i="0" lang="en-US" sz="2035" u="none" cap="none" strike="noStrike">
                <a:solidFill>
                  <a:schemeClr val="dk2"/>
                </a:solidFill>
              </a:rPr>
              <a:t>Land </a:t>
            </a:r>
            <a:r>
              <a:rPr b="0" i="0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</a:t>
            </a:r>
            <a:r>
              <a:rPr b="1" i="0" lang="en-US" sz="2035" u="none" cap="none" strike="noStrike">
                <a:solidFill>
                  <a:schemeClr val="dk2"/>
                </a:solidFill>
              </a:rPr>
              <a:t>NOT </a:t>
            </a:r>
            <a:r>
              <a:rPr b="0" i="0" lang="en-US" sz="2035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depreciable property.</a:t>
            </a:r>
            <a:endParaRPr b="0" i="0" sz="259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 txBox="1"/>
          <p:nvPr>
            <p:ph type="title"/>
          </p:nvPr>
        </p:nvSpPr>
        <p:spPr>
          <a:xfrm>
            <a:off x="485700" y="691075"/>
            <a:ext cx="81723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Supervised Agricultural Experiences</a:t>
            </a:r>
            <a:endParaRPr>
              <a:solidFill>
                <a:schemeClr val="dk2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68" name="Google Shape;268;p15"/>
          <p:cNvSpPr txBox="1"/>
          <p:nvPr>
            <p:ph idx="1" type="body"/>
          </p:nvPr>
        </p:nvSpPr>
        <p:spPr>
          <a:xfrm>
            <a:off x="3889575" y="1791825"/>
            <a:ext cx="4532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The purpose of the SAE is to gain work experience in agriculture and build life skills.</a:t>
            </a:r>
            <a:endParaRPr sz="4000"/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850" y="1676400"/>
            <a:ext cx="3558300" cy="47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/>
          <p:nvPr>
            <p:ph type="title"/>
          </p:nvPr>
        </p:nvSpPr>
        <p:spPr>
          <a:xfrm>
            <a:off x="360800" y="720500"/>
            <a:ext cx="84783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What is SAE?</a:t>
            </a:r>
            <a:endParaRPr sz="4400">
              <a:solidFill>
                <a:srgbClr val="FF8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6"/>
          <p:cNvSpPr txBox="1"/>
          <p:nvPr>
            <p:ph idx="1" type="body"/>
          </p:nvPr>
        </p:nvSpPr>
        <p:spPr>
          <a:xfrm>
            <a:off x="360800" y="1981200"/>
            <a:ext cx="8312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</a:pPr>
            <a:r>
              <a:rPr lang="en-US"/>
              <a:t>SAE is a project completed outside of class time that deals with any division of agriculture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Plants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Animals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Agriculture Business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–"/>
            </a:pPr>
            <a:r>
              <a:rPr b="0" i="0" lang="en-US" sz="2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Agriculture Based Science Experiments </a:t>
            </a:r>
            <a:endParaRPr b="0" i="0" sz="2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850" y="1772625"/>
            <a:ext cx="3406425" cy="4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7"/>
          <p:cNvSpPr txBox="1"/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i="0" lang="en-US" sz="6000" u="none" cap="none" strike="noStrike">
                <a:solidFill>
                  <a:schemeClr val="accen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Types of SAE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82" name="Google Shape;282;p17"/>
          <p:cNvSpPr txBox="1"/>
          <p:nvPr>
            <p:ph idx="1" type="body"/>
          </p:nvPr>
        </p:nvSpPr>
        <p:spPr>
          <a:xfrm>
            <a:off x="1043492" y="2250077"/>
            <a:ext cx="67773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1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SIX types of SAE’s</a:t>
            </a:r>
            <a:endParaRPr/>
          </a:p>
          <a:p>
            <a:pPr indent="-274320" lvl="1" marL="64008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Entrepreneurship</a:t>
            </a:r>
            <a:endParaRPr/>
          </a:p>
          <a:p>
            <a:pPr indent="-274320" lvl="1" marL="64008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Experimental</a:t>
            </a:r>
            <a:endParaRPr/>
          </a:p>
          <a:p>
            <a:pPr indent="-274320" lvl="1" marL="64008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Analytical</a:t>
            </a:r>
            <a:endParaRPr/>
          </a:p>
          <a:p>
            <a:pPr indent="-274320" lvl="1" marL="64008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Placement</a:t>
            </a:r>
            <a:endParaRPr/>
          </a:p>
          <a:p>
            <a:pPr indent="-274320" lvl="1" marL="64008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Exploratory</a:t>
            </a:r>
            <a:endParaRPr/>
          </a:p>
          <a:p>
            <a:pPr indent="-274320" lvl="1" marL="64008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Improvement</a:t>
            </a:r>
            <a:endParaRPr/>
          </a:p>
          <a:p>
            <a:pPr indent="-168148" lvl="1" marL="64008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>
            <p:ph type="title"/>
          </p:nvPr>
        </p:nvSpPr>
        <p:spPr>
          <a:xfrm>
            <a:off x="412125" y="722875"/>
            <a:ext cx="824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6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Entrepreneurship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88" name="Google Shape;288;p18"/>
          <p:cNvSpPr txBox="1"/>
          <p:nvPr>
            <p:ph idx="1" type="body"/>
          </p:nvPr>
        </p:nvSpPr>
        <p:spPr>
          <a:xfrm>
            <a:off x="485700" y="1983600"/>
            <a:ext cx="43857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</a:t>
            </a:r>
            <a:r>
              <a:rPr b="0" i="0" lang="en-US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lanning, implementing, operating and assuming financial risks in an agricultural business or farming activity such as raising hogs or operating a farm supply store.</a:t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Record Book:  Type of enterprise, amount of items bought or sold, expenses, income, efficiency factors, etc.</a:t>
            </a:r>
            <a:endParaRPr sz="2000"/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9" name="Google Shape;2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622" y="1983589"/>
            <a:ext cx="3333750" cy="42005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 txBox="1"/>
          <p:nvPr>
            <p:ph type="title"/>
          </p:nvPr>
        </p:nvSpPr>
        <p:spPr>
          <a:xfrm>
            <a:off x="412125" y="722875"/>
            <a:ext cx="824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6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Experimental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95" name="Google Shape;295;p19"/>
          <p:cNvSpPr txBox="1"/>
          <p:nvPr>
            <p:ph idx="1" type="body"/>
          </p:nvPr>
        </p:nvSpPr>
        <p:spPr>
          <a:xfrm>
            <a:off x="535050" y="1865875"/>
            <a:ext cx="39684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</a:t>
            </a:r>
            <a:r>
              <a:rPr lang="en-US"/>
              <a:t>lanning and conducting an agricultural experiment using the scientific process or scientific method such as comparing different levels of protein on animal growth.</a:t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>
            <a:off x="509900" y="4982550"/>
            <a:ext cx="78297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 Book:  Review of literature, hypothesis, data log, findings, recommendations, etc.</a:t>
            </a:r>
            <a:endParaRPr/>
          </a:p>
        </p:txBody>
      </p:sp>
      <p:pic>
        <p:nvPicPr>
          <p:cNvPr id="297" name="Google Shape;2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839" y="1942076"/>
            <a:ext cx="3571025" cy="3279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>
            <p:ph type="title"/>
          </p:nvPr>
        </p:nvSpPr>
        <p:spPr>
          <a:xfrm>
            <a:off x="412125" y="722875"/>
            <a:ext cx="824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6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Analytical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03" name="Google Shape;303;p20"/>
          <p:cNvSpPr txBox="1"/>
          <p:nvPr>
            <p:ph idx="1" type="body"/>
          </p:nvPr>
        </p:nvSpPr>
        <p:spPr>
          <a:xfrm>
            <a:off x="535050" y="1865875"/>
            <a:ext cx="79569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</a:t>
            </a:r>
            <a:r>
              <a:rPr lang="en-US"/>
              <a:t>dentify an agricultural problem that cannot be solved by experiments and design a plan to investigate and analyze the problem such as a marketing display.</a:t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4" name="Google Shape;3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650" y="3528850"/>
            <a:ext cx="4027200" cy="26799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5" name="Google Shape;305;p20"/>
          <p:cNvSpPr txBox="1"/>
          <p:nvPr/>
        </p:nvSpPr>
        <p:spPr>
          <a:xfrm>
            <a:off x="4738850" y="3528850"/>
            <a:ext cx="3753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 Book:  </a:t>
            </a: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activity, identification of problem, background information, steps to solve problem, project log of what was done, results and recommendations.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/>
          <p:nvPr>
            <p:ph type="title"/>
          </p:nvPr>
        </p:nvSpPr>
        <p:spPr>
          <a:xfrm>
            <a:off x="412125" y="722875"/>
            <a:ext cx="824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6000">
                <a:latin typeface="Love Ya Like A Sister"/>
                <a:ea typeface="Love Ya Like A Sister"/>
                <a:cs typeface="Love Ya Like A Sister"/>
                <a:sym typeface="Love Ya Like A Sister"/>
              </a:rPr>
              <a:t>Placement</a:t>
            </a:r>
            <a:endParaRPr i="0" sz="6000" u="none" cap="none" strike="noStrike">
              <a:solidFill>
                <a:schemeClr val="accent1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11" name="Google Shape;311;p21"/>
          <p:cNvSpPr txBox="1"/>
          <p:nvPr>
            <p:ph idx="1" type="body"/>
          </p:nvPr>
        </p:nvSpPr>
        <p:spPr>
          <a:xfrm>
            <a:off x="535050" y="1865875"/>
            <a:ext cx="7956900" cy="3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</a:t>
            </a:r>
            <a:r>
              <a:rPr lang="en-US"/>
              <a:t>lacing students in jobs outside of regular classroom hours that may be paid or unpaid work such as working at a farm supply store or on a poultry farm.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158496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4908425" y="3435225"/>
            <a:ext cx="3583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 Book:  Training agreement signed by the student, teacher, employer and parent or guardian stating which each will do, record of work, hours and income.</a:t>
            </a:r>
            <a:endParaRPr/>
          </a:p>
        </p:txBody>
      </p:sp>
      <p:pic>
        <p:nvPicPr>
          <p:cNvPr id="313" name="Google Shape;3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83" y="3528858"/>
            <a:ext cx="4226750" cy="28127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