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5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2" r:id="rId38"/>
    <p:sldId id="291" r:id="rId39"/>
    <p:sldId id="293" r:id="rId40"/>
    <p:sldId id="308" r:id="rId41"/>
    <p:sldId id="294" r:id="rId42"/>
    <p:sldId id="309" r:id="rId43"/>
    <p:sldId id="296" r:id="rId44"/>
    <p:sldId id="298" r:id="rId45"/>
    <p:sldId id="299" r:id="rId46"/>
    <p:sldId id="300" r:id="rId47"/>
    <p:sldId id="310" r:id="rId48"/>
    <p:sldId id="301" r:id="rId49"/>
    <p:sldId id="303" r:id="rId50"/>
    <p:sldId id="312" r:id="rId51"/>
    <p:sldId id="302" r:id="rId52"/>
    <p:sldId id="304" r:id="rId53"/>
    <p:sldId id="305" r:id="rId54"/>
    <p:sldId id="306" r:id="rId55"/>
    <p:sldId id="307" r:id="rId56"/>
    <p:sldId id="311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32" r:id="rId66"/>
    <p:sldId id="321" r:id="rId67"/>
    <p:sldId id="322" r:id="rId68"/>
    <p:sldId id="323" r:id="rId69"/>
    <p:sldId id="324" r:id="rId70"/>
    <p:sldId id="333" r:id="rId71"/>
    <p:sldId id="325" r:id="rId72"/>
    <p:sldId id="326" r:id="rId73"/>
    <p:sldId id="327" r:id="rId74"/>
    <p:sldId id="328" r:id="rId75"/>
    <p:sldId id="330" r:id="rId76"/>
    <p:sldId id="329" r:id="rId77"/>
    <p:sldId id="331" r:id="rId78"/>
    <p:sldId id="334" r:id="rId79"/>
    <p:sldId id="351" r:id="rId80"/>
    <p:sldId id="357" r:id="rId81"/>
    <p:sldId id="335" r:id="rId82"/>
    <p:sldId id="356" r:id="rId83"/>
    <p:sldId id="352" r:id="rId84"/>
    <p:sldId id="336" r:id="rId85"/>
    <p:sldId id="338" r:id="rId86"/>
    <p:sldId id="337" r:id="rId87"/>
    <p:sldId id="339" r:id="rId88"/>
    <p:sldId id="340" r:id="rId89"/>
    <p:sldId id="354" r:id="rId90"/>
    <p:sldId id="341" r:id="rId91"/>
    <p:sldId id="342" r:id="rId92"/>
    <p:sldId id="343" r:id="rId93"/>
    <p:sldId id="344" r:id="rId94"/>
    <p:sldId id="345" r:id="rId95"/>
    <p:sldId id="353" r:id="rId96"/>
    <p:sldId id="346" r:id="rId97"/>
    <p:sldId id="347" r:id="rId98"/>
    <p:sldId id="348" r:id="rId99"/>
    <p:sldId id="349" r:id="rId100"/>
    <p:sldId id="355" r:id="rId101"/>
    <p:sldId id="350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557A28-417D-4BCE-915F-EC57D686439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8943FF-B0A7-4B1D-B799-8653CD8E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umanasinc.com/webcontent/animations/content/human_hear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umanasinc.com/webcontent/animations/content/human_heart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ourdictionary.com/images/americanheritage/A4urinar.jp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B: </a:t>
            </a:r>
            <a:r>
              <a:rPr lang="en-US" dirty="0"/>
              <a:t>Animal Anatomy &amp; 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Essential Standard 3.00: </a:t>
            </a:r>
            <a:r>
              <a:rPr lang="en-US" dirty="0"/>
              <a:t>Understand anatomy and physiology of agriculture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Flat</a:t>
            </a:r>
          </a:p>
          <a:p>
            <a:pPr lvl="2"/>
            <a:r>
              <a:rPr lang="en-US" dirty="0" smtClean="0"/>
              <a:t>long, wide bones that protect vital organs</a:t>
            </a:r>
          </a:p>
          <a:p>
            <a:pPr lvl="3"/>
            <a:r>
              <a:rPr lang="en-US" dirty="0" smtClean="0"/>
              <a:t>scapula</a:t>
            </a:r>
            <a:endParaRPr lang="en-US" sz="1600" dirty="0" smtClean="0"/>
          </a:p>
          <a:p>
            <a:pPr lvl="1"/>
            <a:r>
              <a:rPr lang="en-US" dirty="0" err="1" smtClean="0"/>
              <a:t>Pnuematic</a:t>
            </a:r>
            <a:endParaRPr lang="en-US" dirty="0" smtClean="0"/>
          </a:p>
          <a:p>
            <a:pPr lvl="2"/>
            <a:r>
              <a:rPr lang="en-US" dirty="0" smtClean="0"/>
              <a:t>contains sinuses (spaces) that come into contact with atmosphere</a:t>
            </a:r>
          </a:p>
          <a:p>
            <a:pPr lvl="3"/>
            <a:r>
              <a:rPr lang="en-US" dirty="0" smtClean="0"/>
              <a:t>face bones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0677"/>
            <a:ext cx="70358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753312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http://agsciencelc.blogspot.com/2013/06/digestive-systems.html</a:t>
            </a:r>
          </a:p>
        </p:txBody>
      </p:sp>
    </p:spTree>
    <p:extLst>
      <p:ext uri="{BB962C8B-B14F-4D97-AF65-F5344CB8AC3E}">
        <p14:creationId xmlns="" xmlns:p14="http://schemas.microsoft.com/office/powerpoint/2010/main" val="32866502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Large Intestine</a:t>
            </a:r>
            <a:endParaRPr lang="en-US" sz="2800" dirty="0"/>
          </a:p>
          <a:p>
            <a:pPr lvl="1"/>
            <a:r>
              <a:rPr lang="en-US" dirty="0"/>
              <a:t>Primary site of water absorption and formation of </a:t>
            </a:r>
            <a:r>
              <a:rPr lang="en-US" dirty="0" smtClean="0"/>
              <a:t>feces </a:t>
            </a:r>
            <a:endParaRPr lang="en-US" sz="2400" dirty="0"/>
          </a:p>
          <a:p>
            <a:pPr lvl="1"/>
            <a:r>
              <a:rPr lang="en-US" dirty="0"/>
              <a:t>Some enzymatic and microbial digestion occurs on any remaining </a:t>
            </a:r>
            <a:r>
              <a:rPr lang="en-US" dirty="0" smtClean="0"/>
              <a:t>feed</a:t>
            </a:r>
            <a:endParaRPr lang="en-US" sz="2400" dirty="0"/>
          </a:p>
          <a:p>
            <a:pPr marL="118872" indent="0">
              <a:buNone/>
            </a:pPr>
            <a:endParaRPr lang="en-US" sz="28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813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Irregular</a:t>
            </a:r>
          </a:p>
          <a:p>
            <a:pPr lvl="2"/>
            <a:r>
              <a:rPr lang="en-US" dirty="0" smtClean="0"/>
              <a:t>various shapes that protect and support the nervous system</a:t>
            </a:r>
          </a:p>
          <a:p>
            <a:pPr lvl="3"/>
            <a:r>
              <a:rPr lang="en-US" dirty="0" smtClean="0"/>
              <a:t>vertebrae</a:t>
            </a:r>
            <a:endParaRPr lang="en-US" sz="1600" dirty="0" smtClean="0"/>
          </a:p>
          <a:p>
            <a:pPr lvl="1"/>
            <a:r>
              <a:rPr lang="en-US" dirty="0" err="1" smtClean="0"/>
              <a:t>Sesamoid</a:t>
            </a:r>
            <a:endParaRPr lang="en-US" dirty="0" smtClean="0"/>
          </a:p>
          <a:p>
            <a:pPr lvl="2"/>
            <a:r>
              <a:rPr lang="en-US" dirty="0" smtClean="0"/>
              <a:t>flat and round shaped bones</a:t>
            </a:r>
          </a:p>
          <a:p>
            <a:pPr lvl="2"/>
            <a:r>
              <a:rPr lang="en-US" dirty="0" smtClean="0"/>
              <a:t>Located along tendons</a:t>
            </a:r>
          </a:p>
          <a:p>
            <a:pPr lvl="3"/>
            <a:r>
              <a:rPr lang="en-US" dirty="0" smtClean="0"/>
              <a:t>patella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Components to 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Axial Skeleton</a:t>
            </a:r>
          </a:p>
          <a:p>
            <a:pPr lvl="2"/>
            <a:r>
              <a:rPr lang="en-US" dirty="0" smtClean="0"/>
              <a:t>Close to the midline of the animal</a:t>
            </a:r>
            <a:endParaRPr lang="en-US" sz="2000" dirty="0" smtClean="0"/>
          </a:p>
          <a:p>
            <a:pPr lvl="4"/>
            <a:r>
              <a:rPr lang="en-US" dirty="0" smtClean="0"/>
              <a:t>Vertebral Column</a:t>
            </a:r>
            <a:endParaRPr lang="en-US" sz="1600" dirty="0" smtClean="0"/>
          </a:p>
          <a:p>
            <a:pPr marL="1901952" lvl="5" indent="-457200">
              <a:buFont typeface="+mj-lt"/>
              <a:buAutoNum type="arabicPeriod"/>
            </a:pPr>
            <a:r>
              <a:rPr lang="en-US" dirty="0" smtClean="0"/>
              <a:t>Cervical vertebrae- section closest to the skull</a:t>
            </a:r>
            <a:endParaRPr lang="en-US" sz="1800" dirty="0" smtClean="0"/>
          </a:p>
          <a:p>
            <a:pPr marL="1901952" lvl="5" indent="-457200">
              <a:buFont typeface="+mj-lt"/>
              <a:buAutoNum type="arabicPeriod"/>
            </a:pPr>
            <a:r>
              <a:rPr lang="en-US" dirty="0" smtClean="0"/>
              <a:t>Thoracic vertebrae</a:t>
            </a:r>
            <a:endParaRPr lang="en-US" sz="1800" dirty="0" smtClean="0"/>
          </a:p>
          <a:p>
            <a:pPr marL="1901952" lvl="5" indent="-457200">
              <a:buFont typeface="+mj-lt"/>
              <a:buAutoNum type="arabicPeriod"/>
            </a:pPr>
            <a:r>
              <a:rPr lang="en-US" dirty="0" smtClean="0"/>
              <a:t>Lumbar vertebrae</a:t>
            </a:r>
            <a:endParaRPr lang="en-US" sz="1800" dirty="0" smtClean="0"/>
          </a:p>
          <a:p>
            <a:pPr marL="1901952" lvl="5" indent="-457200">
              <a:buFont typeface="+mj-lt"/>
              <a:buAutoNum type="arabicPeriod"/>
            </a:pPr>
            <a:r>
              <a:rPr lang="en-US" dirty="0" smtClean="0"/>
              <a:t>Sacral vertebrae</a:t>
            </a:r>
            <a:endParaRPr lang="en-US" sz="1800" dirty="0" smtClean="0"/>
          </a:p>
          <a:p>
            <a:pPr marL="1901952" lvl="5" indent="-457200">
              <a:buFont typeface="+mj-lt"/>
              <a:buAutoNum type="arabicPeriod"/>
            </a:pPr>
            <a:r>
              <a:rPr lang="en-US" dirty="0" err="1" smtClean="0"/>
              <a:t>Coccygeal</a:t>
            </a:r>
            <a:r>
              <a:rPr lang="en-US" dirty="0" smtClean="0"/>
              <a:t> vertebrae- tail section</a:t>
            </a:r>
            <a:endParaRPr lang="en-US" sz="1800" dirty="0" smtClean="0"/>
          </a:p>
          <a:p>
            <a:pPr lvl="4"/>
            <a:r>
              <a:rPr lang="en-US" dirty="0" smtClean="0"/>
              <a:t>Ribs</a:t>
            </a:r>
            <a:endParaRPr lang="en-US" sz="1600" dirty="0" smtClean="0"/>
          </a:p>
          <a:p>
            <a:pPr lvl="4"/>
            <a:r>
              <a:rPr lang="en-US" dirty="0" smtClean="0"/>
              <a:t>Sternum</a:t>
            </a:r>
          </a:p>
          <a:p>
            <a:pPr lvl="5"/>
            <a:r>
              <a:rPr lang="en-US" dirty="0" smtClean="0"/>
              <a:t>Breastbone, keel bone</a:t>
            </a:r>
            <a:endParaRPr lang="en-US" sz="1600" dirty="0" smtClean="0"/>
          </a:p>
          <a:p>
            <a:pPr lvl="4"/>
            <a:r>
              <a:rPr lang="en-US" dirty="0" smtClean="0"/>
              <a:t>Skull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to 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err="1" smtClean="0"/>
              <a:t>Appendicular</a:t>
            </a:r>
            <a:r>
              <a:rPr lang="en-US" dirty="0" smtClean="0"/>
              <a:t> Skeleton</a:t>
            </a:r>
          </a:p>
          <a:p>
            <a:pPr lvl="2"/>
            <a:r>
              <a:rPr lang="en-US" dirty="0" smtClean="0"/>
              <a:t>Project from midline of the animal</a:t>
            </a:r>
            <a:endParaRPr lang="en-US" sz="2000" dirty="0" smtClean="0"/>
          </a:p>
          <a:p>
            <a:pPr lvl="3"/>
            <a:r>
              <a:rPr lang="en-US" dirty="0" smtClean="0"/>
              <a:t>Pectoral Limb- front limb of the animal</a:t>
            </a:r>
            <a:endParaRPr lang="en-US" sz="1600" dirty="0" smtClean="0"/>
          </a:p>
          <a:p>
            <a:pPr lvl="4"/>
            <a:r>
              <a:rPr lang="en-US" dirty="0" smtClean="0"/>
              <a:t>Scapula- shoulder blade</a:t>
            </a:r>
            <a:endParaRPr lang="en-US" sz="1800" dirty="0" smtClean="0"/>
          </a:p>
          <a:p>
            <a:pPr lvl="4"/>
            <a:r>
              <a:rPr lang="en-US" dirty="0" err="1" smtClean="0"/>
              <a:t>Humerus</a:t>
            </a:r>
            <a:r>
              <a:rPr lang="en-US" dirty="0" smtClean="0"/>
              <a:t>- arm</a:t>
            </a:r>
            <a:endParaRPr lang="en-US" sz="1800" dirty="0" smtClean="0"/>
          </a:p>
          <a:p>
            <a:pPr lvl="4"/>
            <a:r>
              <a:rPr lang="en-US" dirty="0" smtClean="0"/>
              <a:t>Radius and ulna- forearm</a:t>
            </a:r>
            <a:endParaRPr lang="en-US" sz="1800" dirty="0" smtClean="0"/>
          </a:p>
          <a:p>
            <a:pPr lvl="4"/>
            <a:r>
              <a:rPr lang="en-US" dirty="0" smtClean="0"/>
              <a:t>Carpals- knees of the forelimb </a:t>
            </a:r>
            <a:endParaRPr lang="en-US" sz="1800" dirty="0" smtClean="0"/>
          </a:p>
          <a:p>
            <a:pPr lvl="4"/>
            <a:r>
              <a:rPr lang="en-US" dirty="0" smtClean="0"/>
              <a:t>Metacarpals- feet/hoof </a:t>
            </a:r>
            <a:endParaRPr lang="en-US" sz="1800" dirty="0" smtClean="0"/>
          </a:p>
          <a:p>
            <a:pPr lvl="4"/>
            <a:r>
              <a:rPr lang="en-US" dirty="0" smtClean="0"/>
              <a:t>Phalanges- toes</a:t>
            </a:r>
            <a:endParaRPr lang="en-US" sz="1800" dirty="0" smtClean="0"/>
          </a:p>
          <a:p>
            <a:pPr lvl="3"/>
            <a:r>
              <a:rPr lang="en-US" dirty="0" smtClean="0"/>
              <a:t>Pelvic Limb- hind limb of the animal</a:t>
            </a:r>
            <a:endParaRPr lang="en-US" sz="1600" dirty="0" smtClean="0"/>
          </a:p>
          <a:p>
            <a:pPr lvl="4"/>
            <a:r>
              <a:rPr lang="en-US" dirty="0" smtClean="0"/>
              <a:t>Femur- upper leg bone</a:t>
            </a:r>
            <a:endParaRPr lang="en-US" sz="1800" dirty="0" smtClean="0"/>
          </a:p>
          <a:p>
            <a:pPr lvl="4"/>
            <a:r>
              <a:rPr lang="en-US" dirty="0" smtClean="0"/>
              <a:t>Tibia and fibula- lower leg bones</a:t>
            </a:r>
            <a:endParaRPr lang="en-US" sz="1800" dirty="0" smtClean="0"/>
          </a:p>
          <a:p>
            <a:pPr lvl="4"/>
            <a:r>
              <a:rPr lang="en-US" dirty="0" err="1" smtClean="0"/>
              <a:t>Tarsals</a:t>
            </a:r>
            <a:r>
              <a:rPr lang="en-US" dirty="0" smtClean="0"/>
              <a:t>- hocks</a:t>
            </a:r>
            <a:endParaRPr lang="en-US" sz="1800" dirty="0" smtClean="0"/>
          </a:p>
          <a:p>
            <a:pPr lvl="4"/>
            <a:r>
              <a:rPr lang="en-US" dirty="0" smtClean="0"/>
              <a:t>Metatarsals- feet/hoof</a:t>
            </a:r>
            <a:endParaRPr lang="en-US" sz="1800" dirty="0" smtClean="0"/>
          </a:p>
          <a:p>
            <a:pPr lvl="4"/>
            <a:r>
              <a:rPr lang="en-US" dirty="0" smtClean="0"/>
              <a:t>Phalanges- toes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Muscular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 movement</a:t>
            </a:r>
          </a:p>
          <a:p>
            <a:pPr lvl="1"/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generates heat for animals</a:t>
            </a:r>
          </a:p>
          <a:p>
            <a:pPr lvl="1"/>
            <a:r>
              <a:rPr lang="en-US" dirty="0" smtClean="0"/>
              <a:t>support of life through the digestive and respiratory systems</a:t>
            </a:r>
            <a:endParaRPr lang="en-US" sz="2400" dirty="0" smtClean="0"/>
          </a:p>
          <a:p>
            <a:pPr lvl="0"/>
            <a:r>
              <a:rPr lang="en-US" dirty="0" smtClean="0"/>
              <a:t>Lean portion of the carcass of meat animals used for human food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Classes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Voluntary</a:t>
            </a:r>
          </a:p>
          <a:p>
            <a:pPr lvl="1"/>
            <a:r>
              <a:rPr lang="en-US" dirty="0" smtClean="0"/>
              <a:t>under control of the animals will</a:t>
            </a:r>
          </a:p>
          <a:p>
            <a:r>
              <a:rPr lang="en-US" dirty="0" smtClean="0"/>
              <a:t>Involuntary</a:t>
            </a:r>
          </a:p>
          <a:p>
            <a:pPr lvl="1"/>
            <a:r>
              <a:rPr lang="en-US" dirty="0" smtClean="0"/>
              <a:t>not under control of the animals will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Striated</a:t>
            </a:r>
          </a:p>
          <a:p>
            <a:pPr lvl="1"/>
            <a:r>
              <a:rPr lang="en-US" dirty="0" smtClean="0"/>
              <a:t>voluntary and involuntary muscles</a:t>
            </a:r>
          </a:p>
          <a:p>
            <a:pPr lvl="1"/>
            <a:r>
              <a:rPr lang="en-US" dirty="0" smtClean="0"/>
              <a:t>attached to the skeleton by tendons</a:t>
            </a:r>
          </a:p>
          <a:p>
            <a:pPr lvl="2"/>
            <a:r>
              <a:rPr lang="en-US" dirty="0" smtClean="0"/>
              <a:t>Also known as skeletal muscle </a:t>
            </a:r>
          </a:p>
          <a:p>
            <a:pPr lvl="2"/>
            <a:r>
              <a:rPr lang="en-US" dirty="0" smtClean="0"/>
              <a:t>Most meat consumed by humans is striated muscle tissue</a:t>
            </a:r>
          </a:p>
          <a:p>
            <a:pPr lvl="2"/>
            <a:r>
              <a:rPr lang="en-US" dirty="0" smtClean="0"/>
              <a:t>Makes up majority of muscle tissue in body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</a:t>
            </a:r>
          </a:p>
          <a:p>
            <a:pPr lvl="1"/>
            <a:r>
              <a:rPr lang="en-US" dirty="0" smtClean="0"/>
              <a:t>involuntary muscle</a:t>
            </a:r>
          </a:p>
          <a:p>
            <a:pPr lvl="1"/>
            <a:r>
              <a:rPr lang="en-US" dirty="0" smtClean="0"/>
              <a:t>found in internal organs and blood vessels</a:t>
            </a:r>
          </a:p>
          <a:p>
            <a:pPr lvl="2"/>
            <a:r>
              <a:rPr lang="en-US" dirty="0" smtClean="0"/>
              <a:t>Acts more slowly than other muscle types</a:t>
            </a:r>
          </a:p>
          <a:p>
            <a:pPr lvl="2"/>
            <a:r>
              <a:rPr lang="en-US" dirty="0" smtClean="0"/>
              <a:t>Can react to stimuli other than nerve endings such as chemicals and/or hormones</a:t>
            </a:r>
          </a:p>
          <a:p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involuntary muscle found in the heart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 oxygen to tissues</a:t>
            </a:r>
          </a:p>
          <a:p>
            <a:pPr lvl="1"/>
            <a:r>
              <a:rPr lang="en-US" dirty="0" smtClean="0"/>
              <a:t>removal of carbon dioxide</a:t>
            </a:r>
          </a:p>
          <a:p>
            <a:pPr lvl="1"/>
            <a:r>
              <a:rPr lang="en-US" dirty="0" smtClean="0"/>
              <a:t>controls temperature</a:t>
            </a:r>
          </a:p>
          <a:p>
            <a:pPr lvl="1"/>
            <a:r>
              <a:rPr lang="en-US" dirty="0" smtClean="0"/>
              <a:t>voice production (“talking-” squealing, mooing, etc.)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Major Organs Include:</a:t>
            </a:r>
            <a:endParaRPr lang="en-US" sz="2800" dirty="0" smtClean="0"/>
          </a:p>
          <a:p>
            <a:pPr lvl="1"/>
            <a:r>
              <a:rPr lang="en-US" dirty="0" smtClean="0"/>
              <a:t>Nostrils</a:t>
            </a:r>
          </a:p>
          <a:p>
            <a:pPr lvl="2"/>
            <a:r>
              <a:rPr lang="en-US" dirty="0" smtClean="0"/>
              <a:t>draw in air</a:t>
            </a:r>
            <a:endParaRPr lang="en-US" sz="2000" dirty="0" smtClean="0"/>
          </a:p>
          <a:p>
            <a:pPr lvl="1"/>
            <a:r>
              <a:rPr lang="en-US" dirty="0" smtClean="0"/>
              <a:t>Nasal cavity</a:t>
            </a:r>
          </a:p>
          <a:p>
            <a:pPr lvl="2"/>
            <a:r>
              <a:rPr lang="en-US" dirty="0" smtClean="0"/>
              <a:t>air is warmed and moistened while dust particles are filtered out</a:t>
            </a:r>
          </a:p>
          <a:p>
            <a:pPr lvl="2"/>
            <a:r>
              <a:rPr lang="en-US" dirty="0" smtClean="0"/>
              <a:t>smell</a:t>
            </a:r>
            <a:endParaRPr lang="en-US" sz="2000" dirty="0" smtClean="0"/>
          </a:p>
          <a:p>
            <a:pPr lvl="1"/>
            <a:r>
              <a:rPr lang="en-US" dirty="0" smtClean="0"/>
              <a:t>Pharynx</a:t>
            </a:r>
          </a:p>
          <a:p>
            <a:pPr lvl="2"/>
            <a:r>
              <a:rPr lang="en-US" dirty="0" smtClean="0"/>
              <a:t>site where air and food passages are joined and split into respective parts</a:t>
            </a:r>
            <a:endParaRPr lang="en-US" sz="2000" dirty="0" smtClean="0"/>
          </a:p>
          <a:p>
            <a:pPr lvl="1"/>
            <a:r>
              <a:rPr lang="en-US" dirty="0" smtClean="0"/>
              <a:t>Larynx</a:t>
            </a:r>
          </a:p>
          <a:p>
            <a:pPr lvl="2"/>
            <a:r>
              <a:rPr lang="en-US" dirty="0" smtClean="0"/>
              <a:t>cartilage structures that contain vocal cords</a:t>
            </a:r>
            <a:endParaRPr lang="en-US" sz="2000" dirty="0" smtClean="0"/>
          </a:p>
          <a:p>
            <a:pPr lvl="1"/>
            <a:r>
              <a:rPr lang="en-US" dirty="0" smtClean="0"/>
              <a:t>Trachea</a:t>
            </a:r>
          </a:p>
          <a:p>
            <a:pPr lvl="2"/>
            <a:r>
              <a:rPr lang="en-US" dirty="0" smtClean="0"/>
              <a:t>tube that connects larynx to bronchi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anatomy of body systems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Major Organs Include</a:t>
            </a:r>
            <a:endParaRPr lang="en-US" sz="2800" dirty="0" smtClean="0"/>
          </a:p>
          <a:p>
            <a:pPr lvl="1"/>
            <a:r>
              <a:rPr lang="en-US" dirty="0" smtClean="0"/>
              <a:t>Bronchi</a:t>
            </a:r>
          </a:p>
          <a:p>
            <a:pPr lvl="2"/>
            <a:r>
              <a:rPr lang="en-US" dirty="0" smtClean="0"/>
              <a:t>two branch shaped structures that connect trachea to each lung</a:t>
            </a:r>
            <a:endParaRPr lang="en-US" sz="2000" dirty="0" smtClean="0"/>
          </a:p>
          <a:p>
            <a:pPr lvl="1"/>
            <a:r>
              <a:rPr lang="en-US" dirty="0" smtClean="0"/>
              <a:t>Bronchioles</a:t>
            </a:r>
          </a:p>
          <a:p>
            <a:pPr lvl="2"/>
            <a:r>
              <a:rPr lang="en-US" dirty="0" smtClean="0"/>
              <a:t>smaller branches inside lungs</a:t>
            </a:r>
            <a:endParaRPr lang="en-US" sz="2000" dirty="0" smtClean="0"/>
          </a:p>
          <a:p>
            <a:pPr lvl="1"/>
            <a:r>
              <a:rPr lang="en-US" dirty="0" smtClean="0"/>
              <a:t>Alveoli</a:t>
            </a:r>
          </a:p>
          <a:p>
            <a:pPr lvl="2"/>
            <a:r>
              <a:rPr lang="en-US" dirty="0" smtClean="0"/>
              <a:t>thin microscopic sacs located at the terminal end to respiratory system</a:t>
            </a:r>
          </a:p>
          <a:p>
            <a:pPr lvl="2"/>
            <a:r>
              <a:rPr lang="en-US" dirty="0" smtClean="0"/>
              <a:t>location of actual carbon dioxide and oxygen exchange </a:t>
            </a:r>
            <a:endParaRPr lang="en-US" sz="2000" dirty="0" smtClean="0"/>
          </a:p>
          <a:p>
            <a:pPr lvl="1"/>
            <a:r>
              <a:rPr lang="en-US" dirty="0" smtClean="0"/>
              <a:t>Lungs</a:t>
            </a:r>
          </a:p>
          <a:p>
            <a:pPr lvl="2"/>
            <a:r>
              <a:rPr lang="en-US" dirty="0" smtClean="0"/>
              <a:t>large lobed organs that contain parts essential for oxygen exchange</a:t>
            </a:r>
          </a:p>
          <a:p>
            <a:pPr lvl="2"/>
            <a:r>
              <a:rPr lang="en-US" dirty="0" smtClean="0"/>
              <a:t>spongy, pinkish colored organ located between the front legs of the animal and extends to the abdominal area</a:t>
            </a:r>
            <a:endParaRPr lang="en-US" sz="2000" dirty="0" smtClean="0"/>
          </a:p>
          <a:p>
            <a:pPr lvl="1"/>
            <a:r>
              <a:rPr lang="en-US" dirty="0" smtClean="0"/>
              <a:t>Diaphragm</a:t>
            </a:r>
          </a:p>
          <a:p>
            <a:pPr lvl="2"/>
            <a:r>
              <a:rPr lang="en-US" dirty="0" smtClean="0"/>
              <a:t>large muscle separating the chest from the abdomen and aids in the respiration process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Circulatory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supply body tissues with nourishment</a:t>
            </a:r>
          </a:p>
          <a:p>
            <a:pPr lvl="1"/>
            <a:r>
              <a:rPr lang="en-US" dirty="0" smtClean="0"/>
              <a:t>collect waste materials from body tissues</a:t>
            </a:r>
          </a:p>
          <a:p>
            <a:pPr lvl="1"/>
            <a:r>
              <a:rPr lang="en-US" dirty="0" smtClean="0"/>
              <a:t>transports hormones and cells of the immune system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Circulatory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Major Organs/Parts Include</a:t>
            </a:r>
            <a:endParaRPr lang="en-US" sz="2800" dirty="0" smtClean="0"/>
          </a:p>
          <a:p>
            <a:pPr lvl="1"/>
            <a:r>
              <a:rPr lang="en-US" dirty="0" smtClean="0"/>
              <a:t>Heart</a:t>
            </a:r>
          </a:p>
          <a:p>
            <a:pPr lvl="2"/>
            <a:r>
              <a:rPr lang="en-US" dirty="0" smtClean="0"/>
              <a:t>major involuntary muscle</a:t>
            </a:r>
          </a:p>
          <a:p>
            <a:pPr lvl="2"/>
            <a:r>
              <a:rPr lang="en-US" dirty="0" smtClean="0"/>
              <a:t>pumps blood throughout the circulatory system</a:t>
            </a:r>
          </a:p>
          <a:p>
            <a:pPr lvl="2"/>
            <a:r>
              <a:rPr lang="en-US" dirty="0" smtClean="0"/>
              <a:t>large reddish colored organ located just behind the shoulder on the left side of the animal  </a:t>
            </a:r>
            <a:endParaRPr lang="en-US" sz="2000" dirty="0" smtClean="0"/>
          </a:p>
          <a:p>
            <a:pPr lvl="1"/>
            <a:r>
              <a:rPr lang="en-US" dirty="0" smtClean="0"/>
              <a:t>Arteries</a:t>
            </a:r>
          </a:p>
          <a:p>
            <a:pPr lvl="2"/>
            <a:r>
              <a:rPr lang="en-US" dirty="0" smtClean="0"/>
              <a:t>small tube-like structures that carry blood from the heart to organs and tissues throughout the body</a:t>
            </a:r>
            <a:endParaRPr lang="en-US" sz="2000" dirty="0" smtClean="0"/>
          </a:p>
          <a:p>
            <a:pPr lvl="1"/>
            <a:r>
              <a:rPr lang="en-US" dirty="0" smtClean="0"/>
              <a:t>Veins</a:t>
            </a:r>
          </a:p>
          <a:p>
            <a:pPr lvl="2"/>
            <a:r>
              <a:rPr lang="en-US" dirty="0" smtClean="0"/>
              <a:t>small tube-like structures that carry blood to the heart from organs and tissues </a:t>
            </a:r>
            <a:endParaRPr lang="en-US" sz="2000" dirty="0" smtClean="0"/>
          </a:p>
          <a:p>
            <a:pPr lvl="1"/>
            <a:r>
              <a:rPr lang="en-US" dirty="0" smtClean="0"/>
              <a:t>Capillaries</a:t>
            </a:r>
          </a:p>
          <a:p>
            <a:pPr lvl="2"/>
            <a:r>
              <a:rPr lang="en-US" dirty="0" smtClean="0"/>
              <a:t>vessels that exchange nutrients, oxygen, carbon dioxide, waste products, etc. from the arteries and/or veins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Circulatory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Lymphatic System</a:t>
            </a:r>
          </a:p>
          <a:p>
            <a:pPr lvl="1"/>
            <a:r>
              <a:rPr lang="en-US" dirty="0" smtClean="0"/>
              <a:t>works with circulatory system</a:t>
            </a:r>
          </a:p>
          <a:p>
            <a:pPr lvl="1"/>
            <a:r>
              <a:rPr lang="en-US" dirty="0" smtClean="0"/>
              <a:t>carries lymph fluid from vessels and glands to the capillaries that feed into the circulatory system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5179240" cy="6477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Nervous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coordinate the physical movement of the body</a:t>
            </a:r>
          </a:p>
          <a:p>
            <a:pPr lvl="1"/>
            <a:r>
              <a:rPr lang="en-US" dirty="0" smtClean="0"/>
              <a:t>responds to hearing, sight, smell, taste, and touch</a:t>
            </a:r>
          </a:p>
          <a:p>
            <a:pPr lvl="1"/>
            <a:r>
              <a:rPr lang="en-US" dirty="0" smtClean="0"/>
              <a:t>reacts to internal and external stimuli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Nervous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Major Parts/Organs Include</a:t>
            </a:r>
            <a:endParaRPr lang="en-US" sz="2800" dirty="0" smtClean="0"/>
          </a:p>
          <a:p>
            <a:pPr lvl="1"/>
            <a:r>
              <a:rPr lang="en-US" dirty="0" smtClean="0"/>
              <a:t>Central Nervous System</a:t>
            </a:r>
          </a:p>
          <a:p>
            <a:pPr lvl="2"/>
            <a:r>
              <a:rPr lang="en-US" dirty="0" smtClean="0"/>
              <a:t>functions to coordinate and control body activities</a:t>
            </a:r>
          </a:p>
          <a:p>
            <a:pPr lvl="2"/>
            <a:r>
              <a:rPr lang="en-US" dirty="0" smtClean="0"/>
              <a:t>Includes the brain and spinal cord 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Nervous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Major Parts/Organs Include</a:t>
            </a:r>
            <a:endParaRPr lang="en-US" sz="2800" dirty="0" smtClean="0"/>
          </a:p>
          <a:p>
            <a:pPr lvl="1"/>
            <a:r>
              <a:rPr lang="en-US" dirty="0" smtClean="0"/>
              <a:t>Peripheral Nervous System</a:t>
            </a:r>
          </a:p>
          <a:p>
            <a:pPr lvl="2"/>
            <a:r>
              <a:rPr lang="en-US" dirty="0" smtClean="0"/>
              <a:t>includes all the nerves that send messages to and from the central nervous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Nervous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basic types of nerves: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Somatic Nerves</a:t>
            </a:r>
          </a:p>
          <a:p>
            <a:pPr lvl="2"/>
            <a:r>
              <a:rPr lang="en-US" dirty="0" smtClean="0"/>
              <a:t>voluntary process of relaying information between skin, skeletal muscles and the central nervous system</a:t>
            </a:r>
          </a:p>
          <a:p>
            <a:pPr lvl="4"/>
            <a:r>
              <a:rPr lang="en-US" dirty="0" smtClean="0"/>
              <a:t>Reflexes are also somatic nerves, but are controlled involuntarily</a:t>
            </a: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Autonomic Nerves</a:t>
            </a:r>
          </a:p>
          <a:p>
            <a:pPr lvl="2"/>
            <a:r>
              <a:rPr lang="en-US" dirty="0" smtClean="0"/>
              <a:t>involuntary process of relaying information from central nervous system to organs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works with the nervous system to control internal body functions</a:t>
            </a:r>
          </a:p>
          <a:p>
            <a:pPr lvl="1"/>
            <a:r>
              <a:rPr lang="en-US" dirty="0" smtClean="0"/>
              <a:t>affects and controls growth, reproductive functions (heat, lactation, birth, etc.), shape of the animal’s body, feed efficiency and adaptation to environment</a:t>
            </a:r>
          </a:p>
          <a:p>
            <a:pPr lvl="1"/>
            <a:r>
              <a:rPr lang="en-US" dirty="0" smtClean="0"/>
              <a:t>Hormones are primary substance involved in function of endocrine system</a:t>
            </a:r>
          </a:p>
          <a:p>
            <a:pPr lvl="0"/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System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Organisms</a:t>
            </a:r>
          </a:p>
          <a:p>
            <a:pPr lvl="1"/>
            <a:r>
              <a:rPr lang="en-US" dirty="0" smtClean="0"/>
              <a:t>begin </a:t>
            </a:r>
            <a:r>
              <a:rPr lang="en-US" dirty="0"/>
              <a:t>as a single </a:t>
            </a:r>
            <a:r>
              <a:rPr lang="en-US" dirty="0" smtClean="0"/>
              <a:t>cell</a:t>
            </a:r>
          </a:p>
          <a:p>
            <a:pPr lvl="2"/>
            <a:r>
              <a:rPr lang="en-US" dirty="0" smtClean="0"/>
              <a:t>created </a:t>
            </a:r>
            <a:r>
              <a:rPr lang="en-US" dirty="0"/>
              <a:t>from the fertilized </a:t>
            </a:r>
            <a:r>
              <a:rPr lang="en-US" dirty="0" smtClean="0"/>
              <a:t>ovum</a:t>
            </a:r>
            <a:endParaRPr lang="en-US" sz="2000" dirty="0"/>
          </a:p>
          <a:p>
            <a:pPr lvl="0"/>
            <a:r>
              <a:rPr lang="en-US" dirty="0"/>
              <a:t>As cells divide and </a:t>
            </a:r>
            <a:r>
              <a:rPr lang="en-US" dirty="0" smtClean="0"/>
              <a:t>grow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differentiate into various </a:t>
            </a:r>
            <a:r>
              <a:rPr lang="en-US" dirty="0" smtClean="0"/>
              <a:t>tissues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various functions in the </a:t>
            </a:r>
            <a:r>
              <a:rPr lang="en-US" dirty="0" smtClean="0"/>
              <a:t>body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Major Organs/Parts Include </a:t>
            </a:r>
            <a:endParaRPr lang="en-US" sz="2800" dirty="0" smtClean="0"/>
          </a:p>
          <a:p>
            <a:pPr lvl="1"/>
            <a:r>
              <a:rPr lang="en-US" dirty="0" smtClean="0"/>
              <a:t>Pituitary Gland</a:t>
            </a:r>
          </a:p>
          <a:p>
            <a:pPr lvl="2"/>
            <a:r>
              <a:rPr lang="en-US" dirty="0" smtClean="0"/>
              <a:t>major gland of the endocrine system</a:t>
            </a:r>
          </a:p>
          <a:p>
            <a:pPr lvl="2"/>
            <a:r>
              <a:rPr lang="en-US" dirty="0" smtClean="0"/>
              <a:t>regulates the other hormones involved in the endocrine system</a:t>
            </a:r>
          </a:p>
          <a:p>
            <a:pPr lvl="1"/>
            <a:r>
              <a:rPr lang="en-US" dirty="0" smtClean="0"/>
              <a:t>Ovaries</a:t>
            </a:r>
          </a:p>
          <a:p>
            <a:pPr lvl="2"/>
            <a:r>
              <a:rPr lang="en-US" dirty="0" smtClean="0"/>
              <a:t>secrete hormones such as estrogen and progesterone</a:t>
            </a:r>
          </a:p>
          <a:p>
            <a:pPr lvl="3"/>
            <a:r>
              <a:rPr lang="en-US" dirty="0" smtClean="0"/>
              <a:t>involved in the estrus cycle, gestation and parturition</a:t>
            </a:r>
            <a:endParaRPr lang="en-US" sz="1600" dirty="0" smtClean="0"/>
          </a:p>
          <a:p>
            <a:pPr lvl="1"/>
            <a:r>
              <a:rPr lang="en-US" dirty="0" smtClean="0"/>
              <a:t>Testicles</a:t>
            </a:r>
          </a:p>
          <a:p>
            <a:pPr lvl="2"/>
            <a:r>
              <a:rPr lang="en-US" dirty="0" smtClean="0"/>
              <a:t>secrete hormones such as testosterone</a:t>
            </a:r>
          </a:p>
          <a:p>
            <a:pPr lvl="3"/>
            <a:r>
              <a:rPr lang="en-US" dirty="0" smtClean="0"/>
              <a:t>involved in the production of sperm, sex drive and development of male body characteristics. </a:t>
            </a:r>
            <a:endParaRPr lang="en-US" sz="16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Major Organs/Parts Include </a:t>
            </a:r>
            <a:endParaRPr lang="en-US" sz="2800" dirty="0" smtClean="0"/>
          </a:p>
          <a:p>
            <a:pPr lvl="1"/>
            <a:r>
              <a:rPr lang="en-US" dirty="0" smtClean="0"/>
              <a:t>Thyroid Gland</a:t>
            </a:r>
          </a:p>
          <a:p>
            <a:pPr lvl="2"/>
            <a:r>
              <a:rPr lang="en-US" dirty="0" smtClean="0"/>
              <a:t>secretes the hormone thyroxin that stimulates growth and metabolism</a:t>
            </a:r>
            <a:endParaRPr lang="en-US" sz="2000" dirty="0" smtClean="0"/>
          </a:p>
          <a:p>
            <a:pPr lvl="1"/>
            <a:r>
              <a:rPr lang="en-US" dirty="0" smtClean="0"/>
              <a:t>Hypothalamus</a:t>
            </a:r>
          </a:p>
          <a:p>
            <a:pPr lvl="2"/>
            <a:r>
              <a:rPr lang="en-US" dirty="0" smtClean="0"/>
              <a:t>secretes hormones involved in the reproductive cycle</a:t>
            </a:r>
            <a:endParaRPr lang="en-US" sz="2000" dirty="0" smtClean="0"/>
          </a:p>
          <a:p>
            <a:pPr lvl="1"/>
            <a:r>
              <a:rPr lang="en-US" dirty="0" smtClean="0"/>
              <a:t>Adrenal Glands</a:t>
            </a:r>
          </a:p>
          <a:p>
            <a:pPr lvl="2"/>
            <a:r>
              <a:rPr lang="en-US" dirty="0" smtClean="0"/>
              <a:t>secrete hormones such as adrenaline that respond to stress</a:t>
            </a:r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Urinary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filter fluid</a:t>
            </a:r>
          </a:p>
          <a:p>
            <a:pPr lvl="1"/>
            <a:r>
              <a:rPr lang="en-US" dirty="0" smtClean="0"/>
              <a:t>removes waste</a:t>
            </a: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Urinary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Major Organs/Parts Include</a:t>
            </a:r>
            <a:endParaRPr lang="en-US" sz="2800" dirty="0" smtClean="0"/>
          </a:p>
          <a:p>
            <a:pPr lvl="1"/>
            <a:r>
              <a:rPr lang="en-US" dirty="0" smtClean="0"/>
              <a:t>Kidneys</a:t>
            </a:r>
          </a:p>
          <a:p>
            <a:pPr lvl="2"/>
            <a:r>
              <a:rPr lang="en-US" dirty="0" smtClean="0"/>
              <a:t>blood passes through and waste products and water are removed</a:t>
            </a:r>
          </a:p>
          <a:p>
            <a:pPr lvl="2"/>
            <a:r>
              <a:rPr lang="en-US" dirty="0" smtClean="0"/>
              <a:t>urine is the combination of this liquid and waste products</a:t>
            </a:r>
            <a:endParaRPr lang="en-US" sz="2000" dirty="0" smtClean="0"/>
          </a:p>
          <a:p>
            <a:pPr lvl="1"/>
            <a:r>
              <a:rPr lang="en-US" dirty="0" err="1" smtClean="0"/>
              <a:t>Ureters</a:t>
            </a:r>
            <a:endParaRPr lang="en-US" dirty="0" smtClean="0"/>
          </a:p>
          <a:p>
            <a:pPr lvl="2"/>
            <a:r>
              <a:rPr lang="en-US" dirty="0" smtClean="0"/>
              <a:t>the liquid (urine) from the kidneys travel through tube-like structures called </a:t>
            </a:r>
            <a:r>
              <a:rPr lang="en-US" dirty="0" err="1" smtClean="0"/>
              <a:t>ureters</a:t>
            </a:r>
            <a:r>
              <a:rPr lang="en-US" dirty="0" smtClean="0"/>
              <a:t> to the bladder </a:t>
            </a:r>
            <a:endParaRPr lang="en-US" sz="2000" dirty="0" smtClean="0"/>
          </a:p>
          <a:p>
            <a:pPr lvl="1"/>
            <a:r>
              <a:rPr lang="en-US" dirty="0" smtClean="0"/>
              <a:t>Bladder</a:t>
            </a:r>
          </a:p>
          <a:p>
            <a:pPr lvl="2"/>
            <a:r>
              <a:rPr lang="en-US" dirty="0" smtClean="0"/>
              <a:t>stores urine</a:t>
            </a:r>
            <a:endParaRPr lang="en-US" sz="2000" dirty="0" smtClean="0"/>
          </a:p>
          <a:p>
            <a:pPr lvl="1"/>
            <a:r>
              <a:rPr lang="en-US" dirty="0" smtClean="0"/>
              <a:t>Urethra</a:t>
            </a:r>
          </a:p>
          <a:p>
            <a:pPr lvl="2"/>
            <a:r>
              <a:rPr lang="en-US" dirty="0" smtClean="0"/>
              <a:t>tube-like structure that excretes the urine waste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Urinary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Poultry</a:t>
            </a:r>
          </a:p>
          <a:p>
            <a:pPr lvl="1"/>
            <a:r>
              <a:rPr lang="en-US" u="sng" dirty="0" smtClean="0"/>
              <a:t>Do not </a:t>
            </a:r>
            <a:r>
              <a:rPr lang="en-US" dirty="0" smtClean="0"/>
              <a:t>have a bladder or urethra</a:t>
            </a:r>
          </a:p>
          <a:p>
            <a:pPr lvl="2"/>
            <a:r>
              <a:rPr lang="en-US" dirty="0" err="1" smtClean="0"/>
              <a:t>ureters</a:t>
            </a:r>
            <a:r>
              <a:rPr lang="en-US" dirty="0" smtClean="0"/>
              <a:t> are directly connected to the </a:t>
            </a:r>
            <a:r>
              <a:rPr lang="en-US" dirty="0" err="1" smtClean="0"/>
              <a:t>cloaca</a:t>
            </a:r>
            <a:endParaRPr lang="en-US" dirty="0" smtClean="0"/>
          </a:p>
          <a:p>
            <a:pPr lvl="3"/>
            <a:r>
              <a:rPr lang="en-US" dirty="0" smtClean="0"/>
              <a:t>where solid and liquid wastes are excreted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physiology of body systems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Formation of Bone</a:t>
            </a:r>
            <a:endParaRPr lang="en-US" sz="2800" dirty="0" smtClean="0"/>
          </a:p>
          <a:p>
            <a:pPr lvl="1"/>
            <a:r>
              <a:rPr lang="en-US" dirty="0" smtClean="0"/>
              <a:t>Embryo skeletal development begins as cartilage </a:t>
            </a:r>
            <a:endParaRPr lang="en-US" sz="2400" dirty="0" smtClean="0"/>
          </a:p>
          <a:p>
            <a:pPr lvl="1"/>
            <a:r>
              <a:rPr lang="en-US" dirty="0" smtClean="0"/>
              <a:t>Cartilage</a:t>
            </a:r>
          </a:p>
          <a:p>
            <a:pPr lvl="2"/>
            <a:r>
              <a:rPr lang="en-US" dirty="0" smtClean="0"/>
              <a:t>tough yet flexible and elastic connective tissue</a:t>
            </a:r>
            <a:endParaRPr lang="en-US" sz="2000" dirty="0" smtClean="0"/>
          </a:p>
          <a:p>
            <a:pPr lvl="1"/>
            <a:r>
              <a:rPr lang="en-US" dirty="0" smtClean="0"/>
              <a:t>As the mammal develops, most cartilage is replaced as bone tissue</a:t>
            </a:r>
          </a:p>
          <a:p>
            <a:pPr lvl="2"/>
            <a:r>
              <a:rPr lang="en-US" dirty="0" smtClean="0"/>
              <a:t>remaining cartilage is found in joints or other specialized structures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Bone Composition</a:t>
            </a:r>
          </a:p>
          <a:p>
            <a:pPr lvl="2"/>
            <a:r>
              <a:rPr lang="en-US" dirty="0" smtClean="0"/>
              <a:t>26% minerals- calcium compounds</a:t>
            </a:r>
            <a:endParaRPr lang="en-US" sz="2000" dirty="0" smtClean="0"/>
          </a:p>
          <a:p>
            <a:pPr lvl="2"/>
            <a:r>
              <a:rPr lang="en-US" dirty="0" smtClean="0"/>
              <a:t>50% water</a:t>
            </a:r>
            <a:endParaRPr lang="en-US" sz="2000" dirty="0" smtClean="0"/>
          </a:p>
          <a:p>
            <a:pPr lvl="2"/>
            <a:r>
              <a:rPr lang="en-US" dirty="0" smtClean="0"/>
              <a:t>4% fat</a:t>
            </a:r>
            <a:endParaRPr lang="en-US" sz="2000" dirty="0" smtClean="0"/>
          </a:p>
          <a:p>
            <a:pPr lvl="2"/>
            <a:r>
              <a:rPr lang="en-US" dirty="0" smtClean="0"/>
              <a:t>20% protein</a:t>
            </a:r>
            <a:endParaRPr lang="en-US" sz="2000" dirty="0" smtClean="0"/>
          </a:p>
          <a:p>
            <a:pPr lvl="1"/>
            <a:r>
              <a:rPr lang="en-US" dirty="0" smtClean="0"/>
              <a:t>Transformation of cartilage</a:t>
            </a:r>
          </a:p>
          <a:p>
            <a:pPr lvl="2"/>
            <a:r>
              <a:rPr lang="en-US" dirty="0" smtClean="0"/>
              <a:t>occurs when specialized cells called </a:t>
            </a:r>
            <a:r>
              <a:rPr lang="en-US" dirty="0" err="1" smtClean="0"/>
              <a:t>osteocytes</a:t>
            </a:r>
            <a:r>
              <a:rPr lang="en-US" dirty="0" smtClean="0"/>
              <a:t> break down the cartilage and replace it with bone tissue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Bone tissue contains</a:t>
            </a:r>
          </a:p>
          <a:p>
            <a:pPr lvl="1"/>
            <a:r>
              <a:rPr lang="en-US" dirty="0" smtClean="0"/>
              <a:t>blood, lymph vessels and nerve fibers that continue to grow and repair themselves over the life of the animal </a:t>
            </a:r>
            <a:endParaRPr lang="en-US" sz="2000" dirty="0" smtClean="0"/>
          </a:p>
          <a:p>
            <a:pPr lvl="0"/>
            <a:r>
              <a:rPr lang="en-US" dirty="0" smtClean="0"/>
              <a:t>Bone tissue requires</a:t>
            </a:r>
          </a:p>
          <a:p>
            <a:pPr lvl="1"/>
            <a:r>
              <a:rPr lang="en-US" dirty="0" smtClean="0"/>
              <a:t>adequate nutrition to function properly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Muscular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Striated Muscle</a:t>
            </a:r>
          </a:p>
          <a:p>
            <a:pPr lvl="1"/>
            <a:r>
              <a:rPr lang="en-US" dirty="0" smtClean="0"/>
              <a:t>contains dark bands that cross each muscle fiber</a:t>
            </a:r>
            <a:endParaRPr lang="en-US" sz="2400" dirty="0" smtClean="0"/>
          </a:p>
          <a:p>
            <a:pPr lvl="2"/>
            <a:r>
              <a:rPr lang="en-US" dirty="0" smtClean="0"/>
              <a:t>Exist in bundles that are enclosed in connective tissue called the perimysium</a:t>
            </a:r>
            <a:endParaRPr lang="en-US" sz="2000" dirty="0" smtClean="0"/>
          </a:p>
          <a:p>
            <a:pPr lvl="3"/>
            <a:r>
              <a:rPr lang="en-US" dirty="0" err="1" smtClean="0"/>
              <a:t>perimysium</a:t>
            </a:r>
            <a:r>
              <a:rPr lang="en-US" dirty="0" smtClean="0"/>
              <a:t> contains cylindrical shaped muscle fibers called </a:t>
            </a:r>
            <a:r>
              <a:rPr lang="en-US" dirty="0" err="1" smtClean="0"/>
              <a:t>sarcoplasm</a:t>
            </a:r>
            <a:endParaRPr lang="en-US" sz="1600" dirty="0" smtClean="0"/>
          </a:p>
          <a:p>
            <a:pPr lvl="3"/>
            <a:r>
              <a:rPr lang="en-US" dirty="0" smtClean="0"/>
              <a:t>Each fiber is contained in a sheath known as the </a:t>
            </a:r>
            <a:r>
              <a:rPr lang="en-US" dirty="0" err="1" smtClean="0"/>
              <a:t>sarcolemma</a:t>
            </a:r>
            <a:endParaRPr lang="en-US" sz="1600" dirty="0" smtClean="0"/>
          </a:p>
          <a:p>
            <a:pPr lvl="1"/>
            <a:r>
              <a:rPr lang="en-US" dirty="0" smtClean="0"/>
              <a:t>Muscle is covered by a sheath of connective tissue called the </a:t>
            </a:r>
            <a:r>
              <a:rPr lang="en-US" dirty="0" err="1" smtClean="0"/>
              <a:t>epimysium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There are essentially 5 tissues found in the body: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Muscle</a:t>
            </a:r>
          </a:p>
          <a:p>
            <a:pPr marL="1371600" lvl="2" indent="-514350"/>
            <a:r>
              <a:rPr lang="en-US" dirty="0" smtClean="0"/>
              <a:t>contractile tissue that allows for movement of the animal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Connective</a:t>
            </a:r>
          </a:p>
          <a:p>
            <a:pPr marL="1371600" lvl="2" indent="-514350"/>
            <a:r>
              <a:rPr lang="en-US" dirty="0" smtClean="0"/>
              <a:t>holds various tissues together such as bone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Nerve</a:t>
            </a:r>
          </a:p>
          <a:p>
            <a:pPr marL="1371600" lvl="2" indent="-514350"/>
            <a:r>
              <a:rPr lang="en-US" dirty="0" smtClean="0"/>
              <a:t>tissue that transmits information to various parts of the body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Epithelial</a:t>
            </a:r>
          </a:p>
          <a:p>
            <a:pPr marL="1371600" lvl="2" indent="-514350"/>
            <a:r>
              <a:rPr lang="en-US" dirty="0" smtClean="0"/>
              <a:t>tissue that covers other tissue such as skin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Fluid</a:t>
            </a:r>
          </a:p>
          <a:p>
            <a:pPr marL="1371600" lvl="2" indent="-514350"/>
            <a:r>
              <a:rPr lang="en-US" dirty="0" smtClean="0"/>
              <a:t>liquid type tissue such as blood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Muscular System Physiology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3822"/>
            <a:ext cx="6509236" cy="481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467742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http</a:t>
            </a:r>
            <a:r>
              <a:rPr lang="en-US" sz="1200" dirty="0"/>
              <a:t>://www.lab.anhb.uwa.edu.au/hsd212/02weekpages/WK04/week04_4labHistP00.htm</a:t>
            </a:r>
          </a:p>
        </p:txBody>
      </p:sp>
    </p:spTree>
    <p:extLst>
      <p:ext uri="{BB962C8B-B14F-4D97-AF65-F5344CB8AC3E}">
        <p14:creationId xmlns="" xmlns:p14="http://schemas.microsoft.com/office/powerpoint/2010/main" val="3383615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Muscular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Myofibrils are the components of the muscle fiber </a:t>
            </a:r>
            <a:endParaRPr lang="en-US" sz="2400" dirty="0" smtClean="0"/>
          </a:p>
          <a:p>
            <a:pPr lvl="2"/>
            <a:r>
              <a:rPr lang="en-US" dirty="0" err="1" smtClean="0"/>
              <a:t>Myofilaments</a:t>
            </a:r>
            <a:r>
              <a:rPr lang="en-US" dirty="0" smtClean="0"/>
              <a:t> are found in the myofibril</a:t>
            </a:r>
            <a:endParaRPr lang="en-US" sz="2000" dirty="0" smtClean="0"/>
          </a:p>
          <a:p>
            <a:pPr lvl="1"/>
            <a:r>
              <a:rPr lang="en-US" dirty="0" smtClean="0"/>
              <a:t>Nerve endings are located on every muscle fibril</a:t>
            </a:r>
            <a:endParaRPr lang="en-US" sz="2400" dirty="0" smtClean="0"/>
          </a:p>
          <a:p>
            <a:pPr lvl="1"/>
            <a:r>
              <a:rPr lang="en-US" dirty="0" smtClean="0"/>
              <a:t>Muscle contracts when stimulated by an impulse from the nerve</a:t>
            </a:r>
            <a:endParaRPr lang="en-US" sz="2400" dirty="0" smtClean="0"/>
          </a:p>
          <a:p>
            <a:pPr lvl="2"/>
            <a:r>
              <a:rPr lang="en-US" dirty="0" smtClean="0"/>
              <a:t>Energy for muscle contraction comes from ATP (adenosine </a:t>
            </a:r>
            <a:r>
              <a:rPr lang="en-US" dirty="0" err="1" smtClean="0"/>
              <a:t>triphosphate</a:t>
            </a:r>
            <a:r>
              <a:rPr lang="en-US" dirty="0" smtClean="0"/>
              <a:t>)</a:t>
            </a:r>
            <a:endParaRPr lang="en-US" sz="2000" dirty="0" smtClean="0"/>
          </a:p>
          <a:p>
            <a:pPr lvl="2"/>
            <a:r>
              <a:rPr lang="en-US" dirty="0" smtClean="0"/>
              <a:t>The muscle contraction process generates heat for the body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Muscular System Physiology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4106"/>
            <a:ext cx="6019800" cy="47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4770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http://medical-dictionary.thefreedictionary.com/myofibril</a:t>
            </a:r>
          </a:p>
        </p:txBody>
      </p:sp>
    </p:spTree>
    <p:extLst>
      <p:ext uri="{BB962C8B-B14F-4D97-AF65-F5344CB8AC3E}">
        <p14:creationId xmlns="" xmlns:p14="http://schemas.microsoft.com/office/powerpoint/2010/main" val="3829078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Muscular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Smooth Muscle</a:t>
            </a:r>
          </a:p>
          <a:p>
            <a:pPr lvl="1"/>
            <a:r>
              <a:rPr lang="en-US" dirty="0" smtClean="0"/>
              <a:t>activated by the autonomic nervous system</a:t>
            </a:r>
            <a:endParaRPr lang="en-US" sz="2400" dirty="0" smtClean="0"/>
          </a:p>
          <a:p>
            <a:pPr lvl="2"/>
            <a:r>
              <a:rPr lang="en-US" dirty="0" smtClean="0"/>
              <a:t>Do not contain the myofibrils or dark bands found in skeletal muscle</a:t>
            </a:r>
            <a:endParaRPr lang="en-US" sz="2000" dirty="0" smtClean="0"/>
          </a:p>
          <a:p>
            <a:pPr lvl="2"/>
            <a:r>
              <a:rPr lang="en-US" dirty="0" smtClean="0"/>
              <a:t>The cellular structure of smooth muscle is smaller and more spindle shaped as compared to striated muscle </a:t>
            </a:r>
            <a:endParaRPr lang="en-US" sz="2000" dirty="0" smtClean="0"/>
          </a:p>
          <a:p>
            <a:pPr lvl="1"/>
            <a:r>
              <a:rPr lang="en-US" dirty="0" smtClean="0"/>
              <a:t>Myofibrils are replaced by bundles of thick filaments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Muscular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Cardiac Muscle</a:t>
            </a:r>
          </a:p>
          <a:p>
            <a:pPr lvl="1"/>
            <a:r>
              <a:rPr lang="en-US" dirty="0" smtClean="0"/>
              <a:t>functions similar to striated muscle except fibers are interconnected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Animal breathes by using diaphragm and rib muscles to enlarge the chest cavity </a:t>
            </a:r>
            <a:endParaRPr lang="en-US" sz="2800" dirty="0" smtClean="0"/>
          </a:p>
          <a:p>
            <a:pPr lvl="1"/>
            <a:r>
              <a:rPr lang="en-US" dirty="0" smtClean="0"/>
              <a:t>Air enters through the mouth and nasal cavity</a:t>
            </a:r>
            <a:endParaRPr lang="en-US" sz="2400" dirty="0" smtClean="0"/>
          </a:p>
          <a:p>
            <a:pPr lvl="0"/>
            <a:r>
              <a:rPr lang="en-US" dirty="0" smtClean="0"/>
              <a:t>Pharynx and larynx</a:t>
            </a:r>
            <a:endParaRPr lang="en-US" sz="2800" dirty="0" smtClean="0"/>
          </a:p>
          <a:p>
            <a:pPr lvl="1"/>
            <a:r>
              <a:rPr lang="en-US" dirty="0" smtClean="0"/>
              <a:t>Larynx</a:t>
            </a:r>
          </a:p>
          <a:p>
            <a:pPr lvl="2"/>
            <a:r>
              <a:rPr lang="en-US" dirty="0" smtClean="0"/>
              <a:t>contains vocal cords </a:t>
            </a:r>
            <a:endParaRPr lang="en-US" sz="2000" dirty="0" smtClean="0"/>
          </a:p>
          <a:p>
            <a:pPr lvl="2"/>
            <a:r>
              <a:rPr lang="en-US" dirty="0" smtClean="0"/>
              <a:t>As air passes over the vocal cords, sound is produced by the animal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System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 Air travels down through trachea, bronchi, and bronchioles to clusters of air sacs called alveoli </a:t>
            </a:r>
            <a:endParaRPr lang="en-US" sz="2800" dirty="0" smtClean="0"/>
          </a:p>
          <a:p>
            <a:pPr lvl="1"/>
            <a:r>
              <a:rPr lang="en-US" dirty="0" smtClean="0"/>
              <a:t>Alveoli are surrounded by minute blood vessels called capillaries </a:t>
            </a:r>
            <a:endParaRPr lang="en-US" sz="2400" dirty="0" smtClean="0"/>
          </a:p>
          <a:p>
            <a:pPr lvl="2"/>
            <a:r>
              <a:rPr lang="en-US" dirty="0" smtClean="0"/>
              <a:t>Capillaries pick up oxygen through the thin walls of the alveoli  </a:t>
            </a:r>
            <a:endParaRPr lang="en-US" sz="2000" dirty="0" smtClean="0"/>
          </a:p>
          <a:p>
            <a:pPr lvl="2"/>
            <a:r>
              <a:rPr lang="en-US" dirty="0" smtClean="0"/>
              <a:t>Oxygen goes into the bloodstream and locks onto red blood cells </a:t>
            </a:r>
            <a:endParaRPr lang="en-US" sz="2000" dirty="0" smtClean="0"/>
          </a:p>
          <a:p>
            <a:pPr lvl="0"/>
            <a:r>
              <a:rPr lang="en-US" dirty="0" smtClean="0"/>
              <a:t>Heart pumps oxygen rich red blood cells to other tissues throughout the body </a:t>
            </a:r>
            <a:endParaRPr lang="en-US" sz="2800" dirty="0" smtClean="0"/>
          </a:p>
          <a:p>
            <a:pPr lvl="0"/>
            <a:r>
              <a:rPr lang="en-US" dirty="0" smtClean="0"/>
              <a:t>Bloodstream then picks up carbon dioxide</a:t>
            </a:r>
          </a:p>
          <a:p>
            <a:pPr lvl="1"/>
            <a:r>
              <a:rPr lang="en-US" dirty="0" smtClean="0"/>
              <a:t>carries it to the alveoli where the gas is again exchanged and removed through the trachea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 Physiology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08025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8141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Circulatory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Heart </a:t>
            </a:r>
            <a:r>
              <a:rPr lang="en-US" dirty="0"/>
              <a:t>is the major circulatory system organ and pumps blood throughout the animal’s </a:t>
            </a:r>
            <a:r>
              <a:rPr lang="en-US" dirty="0" smtClean="0"/>
              <a:t>body </a:t>
            </a:r>
            <a:endParaRPr lang="en-US" sz="2800" dirty="0"/>
          </a:p>
          <a:p>
            <a:pPr lvl="1"/>
            <a:r>
              <a:rPr lang="en-US" dirty="0"/>
              <a:t>Blood flow through the heart: </a:t>
            </a:r>
            <a:endParaRPr lang="en-US" sz="2400" dirty="0"/>
          </a:p>
          <a:p>
            <a:pPr lvl="2"/>
            <a:r>
              <a:rPr lang="en-US" dirty="0"/>
              <a:t>Contractions of the heart begin in the atria and proceed to the ventricles.</a:t>
            </a:r>
            <a:endParaRPr lang="en-US" sz="2000" dirty="0"/>
          </a:p>
          <a:p>
            <a:pPr lvl="2"/>
            <a:r>
              <a:rPr lang="en-US" dirty="0"/>
              <a:t>The contraction and relaxation of the heart forces blood to move through the circulatory system.</a:t>
            </a:r>
            <a:endParaRPr lang="en-US" sz="2000" dirty="0"/>
          </a:p>
          <a:p>
            <a:pPr lvl="2"/>
            <a:r>
              <a:rPr lang="en-US" dirty="0"/>
              <a:t>Mammals have four chambers:</a:t>
            </a:r>
            <a:endParaRPr lang="en-US" sz="2000" dirty="0"/>
          </a:p>
          <a:p>
            <a:pPr lvl="3"/>
            <a:r>
              <a:rPr lang="en-US" dirty="0"/>
              <a:t>Left and right ventricles- in the lower part of the heart.</a:t>
            </a:r>
            <a:endParaRPr lang="en-US" sz="1600" dirty="0"/>
          </a:p>
          <a:p>
            <a:pPr lvl="3"/>
            <a:r>
              <a:rPr lang="en-US" dirty="0"/>
              <a:t>Left and right atria- in the upper part of the heart.</a:t>
            </a:r>
            <a:endParaRPr lang="en-US" sz="1600" dirty="0"/>
          </a:p>
          <a:p>
            <a:pPr lvl="2"/>
            <a:r>
              <a:rPr lang="en-US" dirty="0"/>
              <a:t>Valves between the atria and ventricles keep blood flow moving in </a:t>
            </a:r>
            <a:r>
              <a:rPr lang="en-US" dirty="0" smtClean="0"/>
              <a:t>one </a:t>
            </a:r>
            <a:r>
              <a:rPr lang="en-US" dirty="0"/>
              <a:t>direction.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2698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Circulatory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6256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Steps in </a:t>
            </a:r>
            <a:r>
              <a:rPr lang="en-US" dirty="0" smtClean="0">
                <a:hlinkClick r:id="rId2"/>
              </a:rPr>
              <a:t>Blood Flow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Blood </a:t>
            </a:r>
            <a:r>
              <a:rPr lang="en-US" dirty="0"/>
              <a:t>enters the right </a:t>
            </a:r>
            <a:r>
              <a:rPr lang="en-US" dirty="0" smtClean="0"/>
              <a:t>atrium:</a:t>
            </a:r>
            <a:endParaRPr lang="en-US" dirty="0"/>
          </a:p>
          <a:p>
            <a:pPr lvl="2"/>
            <a:r>
              <a:rPr lang="en-US" dirty="0"/>
              <a:t>Cranial/Superior/Anterior vena </a:t>
            </a:r>
            <a:r>
              <a:rPr lang="en-US" dirty="0" smtClean="0"/>
              <a:t>cava-head area</a:t>
            </a:r>
            <a:endParaRPr lang="en-US" dirty="0"/>
          </a:p>
          <a:p>
            <a:pPr lvl="2"/>
            <a:r>
              <a:rPr lang="en-US" dirty="0"/>
              <a:t>Caudal/Inferior/Posterior vena cava-lower </a:t>
            </a:r>
            <a:r>
              <a:rPr lang="en-US" dirty="0" smtClean="0"/>
              <a:t>body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blood is low in oxygen and high in carbon dioxide (deoxygenated blood)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Contraction of the right ventricle forces the blood into the pulmonary </a:t>
            </a:r>
            <a:r>
              <a:rPr lang="en-US" dirty="0" smtClean="0"/>
              <a:t>artery</a:t>
            </a:r>
          </a:p>
          <a:p>
            <a:pPr lvl="2"/>
            <a:r>
              <a:rPr lang="en-US" dirty="0" smtClean="0"/>
              <a:t>carries </a:t>
            </a:r>
            <a:r>
              <a:rPr lang="en-US" dirty="0"/>
              <a:t>the deoxygenated blood to the </a:t>
            </a:r>
            <a:r>
              <a:rPr lang="en-US" dirty="0" smtClean="0"/>
              <a:t>lungs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46" y="1558184"/>
            <a:ext cx="1752600" cy="15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47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Tissues work together to form the organs</a:t>
            </a:r>
          </a:p>
          <a:p>
            <a:pPr lvl="1"/>
            <a:r>
              <a:rPr lang="en-US" dirty="0" smtClean="0"/>
              <a:t>sustain life and serve various functions</a:t>
            </a:r>
            <a:endParaRPr lang="en-US" sz="2400" dirty="0" smtClean="0"/>
          </a:p>
          <a:p>
            <a:pPr lvl="0"/>
            <a:r>
              <a:rPr lang="en-US" dirty="0" smtClean="0"/>
              <a:t>Each body system</a:t>
            </a:r>
          </a:p>
          <a:p>
            <a:pPr lvl="1"/>
            <a:r>
              <a:rPr lang="en-US" dirty="0" smtClean="0"/>
              <a:t>will have a variety of the different tissues</a:t>
            </a:r>
          </a:p>
          <a:p>
            <a:pPr lvl="1"/>
            <a:r>
              <a:rPr lang="en-US" dirty="0" smtClean="0"/>
              <a:t>each depending on the other to function normally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Circulatory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467600" cy="462560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Steps in </a:t>
            </a:r>
            <a:r>
              <a:rPr lang="en-US" dirty="0" smtClean="0">
                <a:hlinkClick r:id="rId2"/>
              </a:rPr>
              <a:t>Blood Flow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Gas </a:t>
            </a:r>
            <a:r>
              <a:rPr lang="en-US" dirty="0"/>
              <a:t>exchange takes place in the </a:t>
            </a:r>
            <a:r>
              <a:rPr lang="en-US" dirty="0" smtClean="0"/>
              <a:t>lungs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Blood </a:t>
            </a:r>
            <a:r>
              <a:rPr lang="en-US" dirty="0"/>
              <a:t>is sent back to the heart through the pulmonary </a:t>
            </a:r>
            <a:r>
              <a:rPr lang="en-US" dirty="0" smtClean="0"/>
              <a:t>veins</a:t>
            </a:r>
            <a:endParaRPr lang="en-US" sz="2400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Pulmonary veins enter the left atrium of the </a:t>
            </a:r>
            <a:r>
              <a:rPr lang="en-US" dirty="0" smtClean="0"/>
              <a:t>heart</a:t>
            </a:r>
            <a:endParaRPr lang="en-US" sz="2400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Left </a:t>
            </a:r>
            <a:r>
              <a:rPr lang="en-US" dirty="0"/>
              <a:t>atrium contracts and forces blood into the left </a:t>
            </a:r>
            <a:r>
              <a:rPr lang="en-US" dirty="0" smtClean="0"/>
              <a:t>ventricle </a:t>
            </a:r>
            <a:endParaRPr lang="en-US" sz="2400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Aorta then </a:t>
            </a:r>
            <a:r>
              <a:rPr lang="en-US" dirty="0"/>
              <a:t>carries oxygenated blood to the </a:t>
            </a:r>
            <a:r>
              <a:rPr lang="en-US" dirty="0" smtClean="0"/>
              <a:t>body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4088"/>
            <a:ext cx="1752600" cy="15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73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Circulatory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Blood</a:t>
            </a:r>
            <a:endParaRPr lang="en-US" sz="2800" dirty="0"/>
          </a:p>
          <a:p>
            <a:pPr lvl="1"/>
            <a:r>
              <a:rPr lang="en-US" dirty="0" smtClean="0"/>
              <a:t>Circulates </a:t>
            </a:r>
            <a:r>
              <a:rPr lang="en-US" dirty="0"/>
              <a:t>throughout the body through veins and arteries. </a:t>
            </a:r>
            <a:endParaRPr lang="en-US" sz="2400" dirty="0"/>
          </a:p>
          <a:p>
            <a:pPr lvl="1"/>
            <a:r>
              <a:rPr lang="en-US" dirty="0"/>
              <a:t>Major Functions </a:t>
            </a:r>
            <a:r>
              <a:rPr lang="en-US" dirty="0" smtClean="0"/>
              <a:t>Include:</a:t>
            </a:r>
            <a:endParaRPr lang="en-US" sz="2400" dirty="0"/>
          </a:p>
          <a:p>
            <a:pPr lvl="2"/>
            <a:r>
              <a:rPr lang="en-US" dirty="0"/>
              <a:t>Transport nutrients from digestive </a:t>
            </a:r>
            <a:r>
              <a:rPr lang="en-US" dirty="0" smtClean="0"/>
              <a:t>system</a:t>
            </a:r>
            <a:endParaRPr lang="en-US" sz="2000" dirty="0"/>
          </a:p>
          <a:p>
            <a:pPr lvl="2"/>
            <a:r>
              <a:rPr lang="en-US" dirty="0"/>
              <a:t>Transport oxygen from the </a:t>
            </a:r>
            <a:r>
              <a:rPr lang="en-US" dirty="0" smtClean="0"/>
              <a:t>lungs</a:t>
            </a:r>
            <a:endParaRPr lang="en-US" sz="2000" dirty="0"/>
          </a:p>
          <a:p>
            <a:pPr lvl="2"/>
            <a:r>
              <a:rPr lang="en-US" dirty="0"/>
              <a:t>Transport waste </a:t>
            </a:r>
            <a:r>
              <a:rPr lang="en-US" dirty="0" smtClean="0"/>
              <a:t>products</a:t>
            </a:r>
            <a:endParaRPr lang="en-US" sz="2000" dirty="0"/>
          </a:p>
          <a:p>
            <a:pPr lvl="2"/>
            <a:r>
              <a:rPr lang="en-US" dirty="0"/>
              <a:t>Helps regulate body </a:t>
            </a:r>
            <a:r>
              <a:rPr lang="en-US" dirty="0" smtClean="0"/>
              <a:t>temperature</a:t>
            </a:r>
            <a:endParaRPr lang="en-US" sz="2000" dirty="0"/>
          </a:p>
          <a:p>
            <a:pPr lvl="2"/>
            <a:r>
              <a:rPr lang="en-US" dirty="0"/>
              <a:t>Transport </a:t>
            </a:r>
            <a:r>
              <a:rPr lang="en-US" dirty="0" smtClean="0"/>
              <a:t>hormones</a:t>
            </a:r>
            <a:endParaRPr lang="en-US" sz="2000" dirty="0"/>
          </a:p>
          <a:p>
            <a:pPr lvl="2"/>
            <a:r>
              <a:rPr lang="en-US" dirty="0"/>
              <a:t>Help protect body against disease and organisms by transporting immune </a:t>
            </a:r>
            <a:r>
              <a:rPr lang="en-US" dirty="0" smtClean="0"/>
              <a:t>cells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734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Nervous System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Neurons</a:t>
            </a:r>
          </a:p>
          <a:p>
            <a:pPr lvl="1"/>
            <a:r>
              <a:rPr lang="en-US" dirty="0" smtClean="0"/>
              <a:t>cells </a:t>
            </a:r>
            <a:r>
              <a:rPr lang="en-US" dirty="0"/>
              <a:t>that conduct impulses in the nervous </a:t>
            </a:r>
            <a:r>
              <a:rPr lang="en-US" dirty="0" smtClean="0"/>
              <a:t>system </a:t>
            </a:r>
            <a:endParaRPr lang="en-US" sz="2400" dirty="0"/>
          </a:p>
          <a:p>
            <a:pPr lvl="1"/>
            <a:r>
              <a:rPr lang="en-US" dirty="0" smtClean="0"/>
              <a:t>control </a:t>
            </a:r>
            <a:r>
              <a:rPr lang="en-US" dirty="0"/>
              <a:t>different parts of the reaction to stimuli based on their type and function:</a:t>
            </a:r>
            <a:endParaRPr lang="en-US" sz="2400" dirty="0"/>
          </a:p>
          <a:p>
            <a:pPr lvl="2"/>
            <a:r>
              <a:rPr lang="en-US" dirty="0"/>
              <a:t>Sensory </a:t>
            </a:r>
            <a:r>
              <a:rPr lang="en-US" dirty="0" smtClean="0"/>
              <a:t>Neurons</a:t>
            </a:r>
          </a:p>
          <a:p>
            <a:pPr lvl="3"/>
            <a:r>
              <a:rPr lang="en-US" dirty="0" smtClean="0"/>
              <a:t>impulses </a:t>
            </a:r>
            <a:r>
              <a:rPr lang="en-US" dirty="0"/>
              <a:t>from internal and external stimuli to the brain and spinal </a:t>
            </a:r>
            <a:r>
              <a:rPr lang="en-US" dirty="0" smtClean="0"/>
              <a:t>cord</a:t>
            </a:r>
            <a:endParaRPr lang="en-US" sz="1600" dirty="0"/>
          </a:p>
          <a:p>
            <a:pPr lvl="2"/>
            <a:r>
              <a:rPr lang="en-US" dirty="0" smtClean="0"/>
              <a:t>Interneurons</a:t>
            </a:r>
          </a:p>
          <a:p>
            <a:pPr lvl="3"/>
            <a:r>
              <a:rPr lang="en-US" dirty="0" smtClean="0"/>
              <a:t>processes </a:t>
            </a:r>
            <a:r>
              <a:rPr lang="en-US" dirty="0"/>
              <a:t>the impulses received from sensory neurons inside of the brain and spinal </a:t>
            </a:r>
            <a:r>
              <a:rPr lang="en-US" dirty="0" smtClean="0"/>
              <a:t>cord</a:t>
            </a:r>
            <a:endParaRPr lang="en-US" sz="1600" dirty="0"/>
          </a:p>
          <a:p>
            <a:pPr lvl="2"/>
            <a:r>
              <a:rPr lang="en-US" dirty="0"/>
              <a:t>Motor </a:t>
            </a:r>
            <a:r>
              <a:rPr lang="en-US" dirty="0" smtClean="0"/>
              <a:t>Neurons</a:t>
            </a:r>
          </a:p>
          <a:p>
            <a:pPr lvl="3"/>
            <a:r>
              <a:rPr lang="en-US" dirty="0" smtClean="0"/>
              <a:t>carry </a:t>
            </a:r>
            <a:r>
              <a:rPr lang="en-US" dirty="0"/>
              <a:t>the impulses away from the brain and spinal </a:t>
            </a:r>
            <a:r>
              <a:rPr lang="en-US" dirty="0" smtClean="0"/>
              <a:t>cord</a:t>
            </a:r>
            <a:endParaRPr lang="en-US" sz="1600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6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Nervous System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Stimuli </a:t>
            </a:r>
            <a:r>
              <a:rPr lang="en-US" dirty="0"/>
              <a:t>Response Example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Receptors in the skin identify touch or other </a:t>
            </a:r>
            <a:r>
              <a:rPr lang="en-US" dirty="0" smtClean="0"/>
              <a:t>stimuli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Sensory neurons carry stimuli message to the brain and spinal </a:t>
            </a:r>
            <a:r>
              <a:rPr lang="en-US" dirty="0" smtClean="0"/>
              <a:t>cord 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interneurons in the brain process the “message” and determine a </a:t>
            </a:r>
            <a:r>
              <a:rPr lang="en-US" dirty="0" smtClean="0"/>
              <a:t>response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Motor neurons transmit a response reaction to the stimulated tissue</a:t>
            </a:r>
            <a:r>
              <a:rPr lang="en-US" dirty="0" smtClean="0"/>
              <a:t>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34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Endocrine System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Hormones </a:t>
            </a:r>
            <a:r>
              <a:rPr lang="en-US" dirty="0"/>
              <a:t>in the animal’s body control various body functions such as growth, reproductive functions, feed efficiency, etc. </a:t>
            </a:r>
          </a:p>
          <a:p>
            <a:pPr lvl="1"/>
            <a:r>
              <a:rPr lang="en-US" dirty="0" smtClean="0"/>
              <a:t>Hormones</a:t>
            </a:r>
          </a:p>
          <a:p>
            <a:pPr lvl="2"/>
            <a:r>
              <a:rPr lang="en-US" dirty="0" smtClean="0"/>
              <a:t>chemical </a:t>
            </a:r>
            <a:r>
              <a:rPr lang="en-US" dirty="0"/>
              <a:t>substances that affect glands and organs in the </a:t>
            </a:r>
            <a:r>
              <a:rPr lang="en-US" dirty="0" smtClean="0"/>
              <a:t>body</a:t>
            </a:r>
          </a:p>
          <a:p>
            <a:pPr lvl="2"/>
            <a:r>
              <a:rPr lang="en-US" dirty="0" smtClean="0"/>
              <a:t>passed </a:t>
            </a:r>
            <a:r>
              <a:rPr lang="en-US" dirty="0"/>
              <a:t>into the bloodstream as the blood passes through various glands in the animal’s </a:t>
            </a:r>
            <a:r>
              <a:rPr lang="en-US" dirty="0" smtClean="0"/>
              <a:t>body</a:t>
            </a:r>
            <a:endParaRPr lang="en-US" dirty="0"/>
          </a:p>
          <a:p>
            <a:pPr lvl="1"/>
            <a:r>
              <a:rPr lang="en-US" dirty="0" smtClean="0"/>
              <a:t>Glands</a:t>
            </a:r>
          </a:p>
          <a:p>
            <a:pPr lvl="2"/>
            <a:r>
              <a:rPr lang="en-US" dirty="0" smtClean="0"/>
              <a:t>cells </a:t>
            </a:r>
            <a:r>
              <a:rPr lang="en-US" dirty="0"/>
              <a:t>or groups of cells that secrete </a:t>
            </a:r>
            <a:r>
              <a:rPr lang="en-US" dirty="0" smtClean="0"/>
              <a:t>fluids</a:t>
            </a:r>
            <a:endParaRPr lang="en-US" dirty="0"/>
          </a:p>
          <a:p>
            <a:pPr lvl="0"/>
            <a:r>
              <a:rPr lang="en-US" dirty="0" smtClean="0"/>
              <a:t>Hormones travel </a:t>
            </a:r>
            <a:r>
              <a:rPr lang="en-US" dirty="0"/>
              <a:t>to </a:t>
            </a:r>
            <a:r>
              <a:rPr lang="en-US" dirty="0" smtClean="0"/>
              <a:t>organs </a:t>
            </a:r>
            <a:r>
              <a:rPr lang="en-US" dirty="0"/>
              <a:t>in the body which stimulates a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estrogen stimulates heat behavior “</a:t>
            </a:r>
            <a:r>
              <a:rPr lang="en-US" dirty="0" smtClean="0"/>
              <a:t>response”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9937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Urinary System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Blood </a:t>
            </a:r>
            <a:r>
              <a:rPr lang="en-US" dirty="0"/>
              <a:t>in the animal’s body passes through the </a:t>
            </a:r>
            <a:r>
              <a:rPr lang="en-US" dirty="0" smtClean="0"/>
              <a:t>kidneys</a:t>
            </a:r>
          </a:p>
          <a:p>
            <a:pPr lvl="1"/>
            <a:r>
              <a:rPr lang="en-US" dirty="0" smtClean="0"/>
              <a:t>Waste </a:t>
            </a:r>
            <a:r>
              <a:rPr lang="en-US" dirty="0"/>
              <a:t>products are removed and water is collected to form liquid waste (urine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 smtClean="0"/>
              <a:t>Urine </a:t>
            </a:r>
            <a:r>
              <a:rPr lang="en-US" dirty="0"/>
              <a:t>containing the waste products travels through the ureters to the </a:t>
            </a:r>
            <a:r>
              <a:rPr lang="en-US" dirty="0" smtClean="0"/>
              <a:t>bladder </a:t>
            </a:r>
            <a:endParaRPr lang="en-US" dirty="0"/>
          </a:p>
          <a:p>
            <a:pPr lvl="0"/>
            <a:r>
              <a:rPr lang="en-US" dirty="0"/>
              <a:t>Urine is stored in the </a:t>
            </a:r>
            <a:r>
              <a:rPr lang="en-US" dirty="0" smtClean="0"/>
              <a:t>bladder </a:t>
            </a:r>
            <a:endParaRPr lang="en-US" dirty="0"/>
          </a:p>
          <a:p>
            <a:pPr lvl="0"/>
            <a:r>
              <a:rPr lang="en-US" dirty="0" smtClean="0"/>
              <a:t>Urethra</a:t>
            </a:r>
          </a:p>
          <a:p>
            <a:pPr lvl="1"/>
            <a:r>
              <a:rPr lang="en-US" dirty="0" smtClean="0"/>
              <a:t>excretes urine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0011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System Physiology</a:t>
            </a:r>
          </a:p>
        </p:txBody>
      </p:sp>
      <p:pic>
        <p:nvPicPr>
          <p:cNvPr id="6146" name="Picture 2" descr="urinary tra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924217" cy="4997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0670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/>
              <a:t>B</a:t>
            </a:r>
            <a:r>
              <a:rPr lang="en-US" dirty="0" smtClean="0"/>
              <a:t>: </a:t>
            </a:r>
            <a:r>
              <a:rPr lang="en-US" dirty="0"/>
              <a:t>Animal Anatomy &amp; 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Essential Standard 4.00: </a:t>
            </a:r>
            <a:r>
              <a:rPr lang="en-US" dirty="0"/>
              <a:t>Understand reproductive and digestive </a:t>
            </a:r>
            <a:r>
              <a:rPr lang="en-US" dirty="0" smtClean="0"/>
              <a:t>physiology.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29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reproductive </a:t>
            </a:r>
            <a:r>
              <a:rPr lang="en-US" dirty="0" smtClean="0"/>
              <a:t>physiology.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419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Estrous Cycle</a:t>
            </a:r>
          </a:p>
          <a:p>
            <a:pPr lvl="1"/>
            <a:r>
              <a:rPr lang="en-US" dirty="0" smtClean="0"/>
              <a:t>length </a:t>
            </a:r>
            <a:r>
              <a:rPr lang="en-US" dirty="0"/>
              <a:t>of the animal’s reproductive cycle from one estrus to the </a:t>
            </a:r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cattle </a:t>
            </a:r>
            <a:r>
              <a:rPr lang="en-US" dirty="0"/>
              <a:t>and </a:t>
            </a:r>
            <a:r>
              <a:rPr lang="en-US" dirty="0" smtClean="0"/>
              <a:t>swine</a:t>
            </a:r>
          </a:p>
          <a:p>
            <a:pPr lvl="2"/>
            <a:r>
              <a:rPr lang="en-US" dirty="0" smtClean="0"/>
              <a:t>21 days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77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System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protect </a:t>
            </a:r>
            <a:r>
              <a:rPr lang="en-US" dirty="0"/>
              <a:t>vital body </a:t>
            </a:r>
            <a:r>
              <a:rPr lang="en-US" dirty="0" smtClean="0"/>
              <a:t>organs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form or shape to </a:t>
            </a:r>
            <a:r>
              <a:rPr lang="en-US" dirty="0" smtClean="0"/>
              <a:t>body</a:t>
            </a:r>
            <a:endParaRPr lang="en-US" sz="2400" dirty="0"/>
          </a:p>
          <a:p>
            <a:pPr lvl="0"/>
            <a:r>
              <a:rPr lang="en-US" dirty="0"/>
              <a:t>Major parts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Cartilage</a:t>
            </a:r>
          </a:p>
          <a:p>
            <a:pPr lvl="1"/>
            <a:r>
              <a:rPr lang="en-US" dirty="0" smtClean="0"/>
              <a:t>Teeth</a:t>
            </a:r>
          </a:p>
          <a:p>
            <a:pPr lvl="1"/>
            <a:r>
              <a:rPr lang="en-US" dirty="0" smtClean="0"/>
              <a:t>Joints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Estrus</a:t>
            </a:r>
          </a:p>
          <a:p>
            <a:pPr lvl="1"/>
            <a:r>
              <a:rPr lang="en-US" dirty="0" smtClean="0"/>
              <a:t>period </a:t>
            </a:r>
            <a:r>
              <a:rPr lang="en-US" dirty="0"/>
              <a:t>of receptivity to the </a:t>
            </a:r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Cow</a:t>
            </a:r>
          </a:p>
          <a:p>
            <a:pPr lvl="2"/>
            <a:r>
              <a:rPr lang="en-US" dirty="0" smtClean="0"/>
              <a:t>about </a:t>
            </a:r>
            <a:r>
              <a:rPr lang="en-US" dirty="0"/>
              <a:t>16-18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Sow</a:t>
            </a:r>
          </a:p>
          <a:p>
            <a:pPr lvl="2"/>
            <a:r>
              <a:rPr lang="en-US" dirty="0" smtClean="0"/>
              <a:t>about </a:t>
            </a:r>
            <a:r>
              <a:rPr lang="en-US" dirty="0"/>
              <a:t>2 </a:t>
            </a:r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11296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Signs </a:t>
            </a:r>
            <a:r>
              <a:rPr lang="en-US" dirty="0"/>
              <a:t>of heat </a:t>
            </a:r>
            <a:endParaRPr lang="en-US" dirty="0" smtClean="0"/>
          </a:p>
          <a:p>
            <a:pPr lvl="1"/>
            <a:r>
              <a:rPr lang="en-US" dirty="0" smtClean="0"/>
              <a:t>Cattle</a:t>
            </a:r>
          </a:p>
          <a:p>
            <a:pPr lvl="2"/>
            <a:r>
              <a:rPr lang="en-US" dirty="0" smtClean="0"/>
              <a:t>swelling </a:t>
            </a:r>
            <a:r>
              <a:rPr lang="en-US" dirty="0"/>
              <a:t>of the </a:t>
            </a:r>
            <a:r>
              <a:rPr lang="en-US" dirty="0" smtClean="0"/>
              <a:t>vulva</a:t>
            </a:r>
          </a:p>
          <a:p>
            <a:pPr lvl="2"/>
            <a:r>
              <a:rPr lang="en-US" dirty="0" smtClean="0"/>
              <a:t>frequent urination</a:t>
            </a:r>
          </a:p>
          <a:p>
            <a:pPr lvl="2"/>
            <a:r>
              <a:rPr lang="en-US" dirty="0" smtClean="0"/>
              <a:t>nervousness </a:t>
            </a:r>
            <a:r>
              <a:rPr lang="en-US" dirty="0"/>
              <a:t>or </a:t>
            </a:r>
            <a:r>
              <a:rPr lang="en-US" dirty="0" smtClean="0"/>
              <a:t>restlessness</a:t>
            </a:r>
          </a:p>
          <a:p>
            <a:pPr lvl="2"/>
            <a:r>
              <a:rPr lang="en-US" dirty="0" smtClean="0"/>
              <a:t>mounting </a:t>
            </a:r>
            <a:r>
              <a:rPr lang="en-US" dirty="0"/>
              <a:t>other </a:t>
            </a:r>
            <a:r>
              <a:rPr lang="en-US" dirty="0" smtClean="0"/>
              <a:t>animals</a:t>
            </a:r>
          </a:p>
          <a:p>
            <a:pPr lvl="2"/>
            <a:r>
              <a:rPr lang="en-US" dirty="0" smtClean="0"/>
              <a:t>letting </a:t>
            </a:r>
            <a:r>
              <a:rPr lang="en-US" dirty="0"/>
              <a:t>other animals </a:t>
            </a:r>
            <a:r>
              <a:rPr lang="en-US" dirty="0" smtClean="0"/>
              <a:t>mount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best indication that a cow is ready to breed is when she </a:t>
            </a:r>
            <a:r>
              <a:rPr lang="en-US" u="sng" dirty="0"/>
              <a:t>stands</a:t>
            </a:r>
            <a:r>
              <a:rPr lang="en-US" dirty="0"/>
              <a:t> when </a:t>
            </a:r>
            <a:r>
              <a:rPr lang="en-US" dirty="0" smtClean="0"/>
              <a:t>mounted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6760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Swine</a:t>
            </a:r>
          </a:p>
          <a:p>
            <a:pPr lvl="2"/>
            <a:r>
              <a:rPr lang="en-US" dirty="0" smtClean="0"/>
              <a:t>restless activity</a:t>
            </a:r>
          </a:p>
          <a:p>
            <a:pPr lvl="2"/>
            <a:r>
              <a:rPr lang="en-US" dirty="0" smtClean="0"/>
              <a:t>swelling </a:t>
            </a:r>
            <a:r>
              <a:rPr lang="en-US" dirty="0"/>
              <a:t>of the </a:t>
            </a:r>
            <a:r>
              <a:rPr lang="en-US" dirty="0" smtClean="0"/>
              <a:t>vulva</a:t>
            </a:r>
          </a:p>
          <a:p>
            <a:pPr lvl="2"/>
            <a:r>
              <a:rPr lang="en-US" dirty="0" smtClean="0"/>
              <a:t>discharge </a:t>
            </a:r>
            <a:r>
              <a:rPr lang="en-US" dirty="0"/>
              <a:t>from the </a:t>
            </a:r>
            <a:r>
              <a:rPr lang="en-US" dirty="0" smtClean="0"/>
              <a:t>vulva</a:t>
            </a:r>
          </a:p>
          <a:p>
            <a:pPr lvl="2"/>
            <a:r>
              <a:rPr lang="en-US" dirty="0" smtClean="0"/>
              <a:t>frequent urination</a:t>
            </a:r>
          </a:p>
          <a:p>
            <a:pPr lvl="2"/>
            <a:r>
              <a:rPr lang="en-US" dirty="0" smtClean="0"/>
              <a:t>occasional </a:t>
            </a:r>
            <a:r>
              <a:rPr lang="en-US" dirty="0"/>
              <a:t>loud </a:t>
            </a:r>
            <a:r>
              <a:rPr lang="en-US" dirty="0" smtClean="0"/>
              <a:t>grunting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97459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Ovulation</a:t>
            </a:r>
          </a:p>
          <a:p>
            <a:pPr lvl="1"/>
            <a:r>
              <a:rPr lang="en-US" dirty="0" smtClean="0"/>
              <a:t>release </a:t>
            </a:r>
            <a:r>
              <a:rPr lang="en-US" dirty="0"/>
              <a:t>of ova (egg) from </a:t>
            </a:r>
            <a:r>
              <a:rPr lang="en-US" dirty="0" smtClean="0"/>
              <a:t>ovary</a:t>
            </a:r>
          </a:p>
          <a:p>
            <a:pPr lvl="1"/>
            <a:r>
              <a:rPr lang="en-US" dirty="0" smtClean="0"/>
              <a:t>beginning </a:t>
            </a:r>
            <a:r>
              <a:rPr lang="en-US" dirty="0"/>
              <a:t>(day 1) of female’s </a:t>
            </a:r>
            <a:r>
              <a:rPr lang="en-US" dirty="0" smtClean="0"/>
              <a:t>cycle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7993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Ovaries</a:t>
            </a:r>
          </a:p>
          <a:p>
            <a:pPr lvl="1"/>
            <a:r>
              <a:rPr lang="en-US" dirty="0" smtClean="0"/>
              <a:t>produce ova</a:t>
            </a:r>
          </a:p>
          <a:p>
            <a:pPr lvl="1"/>
            <a:r>
              <a:rPr lang="en-US" dirty="0" smtClean="0"/>
              <a:t>produces estrogen </a:t>
            </a:r>
            <a:r>
              <a:rPr lang="en-US" dirty="0"/>
              <a:t>and </a:t>
            </a:r>
            <a:r>
              <a:rPr lang="en-US" dirty="0" smtClean="0"/>
              <a:t>progesterone </a:t>
            </a:r>
            <a:endParaRPr lang="en-US" sz="2400" dirty="0"/>
          </a:p>
          <a:p>
            <a:pPr lvl="2"/>
            <a:r>
              <a:rPr lang="en-US" dirty="0"/>
              <a:t>Number of young that animals give birth to at one time is indication of number of eggs released or </a:t>
            </a:r>
            <a:r>
              <a:rPr lang="en-US" dirty="0" smtClean="0"/>
              <a:t>ovulated</a:t>
            </a:r>
            <a:endParaRPr lang="en-US" sz="2000" dirty="0"/>
          </a:p>
          <a:p>
            <a:pPr lvl="3"/>
            <a:r>
              <a:rPr lang="en-US" dirty="0"/>
              <a:t>Sows- </a:t>
            </a:r>
            <a:r>
              <a:rPr lang="en-US" dirty="0" smtClean="0"/>
              <a:t>10-15</a:t>
            </a:r>
            <a:endParaRPr lang="en-US" sz="1600" dirty="0"/>
          </a:p>
          <a:p>
            <a:pPr lvl="3"/>
            <a:r>
              <a:rPr lang="en-US" dirty="0"/>
              <a:t>Cows- </a:t>
            </a:r>
            <a:r>
              <a:rPr lang="en-US" dirty="0" smtClean="0"/>
              <a:t>1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55487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Physiology</a:t>
            </a:r>
          </a:p>
        </p:txBody>
      </p:sp>
      <p:pic>
        <p:nvPicPr>
          <p:cNvPr id="1026" name="Picture 2" descr="http://www.ansci.wisc.edu/jjp1/ansci_repro/lab/lab1/pig_2010/pig_images/ovary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7320"/>
            <a:ext cx="5486400" cy="4414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http://www.ansci.wisc.edu/jjp1/ansci_repro/lab/lab1/pig_2010/ovary.htm</a:t>
            </a:r>
          </a:p>
        </p:txBody>
      </p:sp>
    </p:spTree>
    <p:extLst>
      <p:ext uri="{BB962C8B-B14F-4D97-AF65-F5344CB8AC3E}">
        <p14:creationId xmlns="" xmlns:p14="http://schemas.microsoft.com/office/powerpoint/2010/main" val="38513051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ovary houses hundreds of follicles where ova </a:t>
            </a:r>
            <a:r>
              <a:rPr lang="en-US" dirty="0" smtClean="0"/>
              <a:t>develop</a:t>
            </a:r>
            <a:endParaRPr lang="en-US" dirty="0"/>
          </a:p>
          <a:p>
            <a:pPr lvl="2"/>
            <a:r>
              <a:rPr lang="en-US" dirty="0"/>
              <a:t>The largest follicle is usually the one that is ready for </a:t>
            </a:r>
            <a:r>
              <a:rPr lang="en-US" dirty="0" smtClean="0"/>
              <a:t>ovulation </a:t>
            </a:r>
            <a:endParaRPr lang="en-US" sz="2000" dirty="0"/>
          </a:p>
          <a:p>
            <a:pPr lvl="2"/>
            <a:r>
              <a:rPr lang="en-US" dirty="0"/>
              <a:t>Forms the corpus </a:t>
            </a:r>
            <a:r>
              <a:rPr lang="en-US" dirty="0" err="1"/>
              <a:t>luteum</a:t>
            </a:r>
            <a:r>
              <a:rPr lang="en-US" dirty="0"/>
              <a:t> shortly after </a:t>
            </a:r>
            <a:r>
              <a:rPr lang="en-US" dirty="0" smtClean="0"/>
              <a:t>ovulation</a:t>
            </a:r>
            <a:endParaRPr lang="en-US" sz="2000" dirty="0"/>
          </a:p>
          <a:p>
            <a:pPr lvl="3"/>
            <a:r>
              <a:rPr lang="en-US" dirty="0" smtClean="0"/>
              <a:t>releases </a:t>
            </a:r>
            <a:r>
              <a:rPr lang="en-US" dirty="0"/>
              <a:t>hormone </a:t>
            </a:r>
            <a:r>
              <a:rPr lang="en-US" dirty="0" smtClean="0"/>
              <a:t>progesterone</a:t>
            </a:r>
            <a:endParaRPr lang="en-US" sz="1800" dirty="0"/>
          </a:p>
          <a:p>
            <a:pPr lvl="3"/>
            <a:r>
              <a:rPr lang="en-US" dirty="0"/>
              <a:t>If sperm are not present, the corpus </a:t>
            </a:r>
            <a:r>
              <a:rPr lang="en-US" dirty="0" err="1"/>
              <a:t>luteum</a:t>
            </a:r>
            <a:r>
              <a:rPr lang="en-US" dirty="0"/>
              <a:t> does not </a:t>
            </a:r>
            <a:r>
              <a:rPr lang="en-US" dirty="0" smtClean="0"/>
              <a:t>persist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17583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Estrogen- released by cells lining the </a:t>
            </a:r>
            <a:r>
              <a:rPr lang="en-US" dirty="0" smtClean="0"/>
              <a:t>follicle</a:t>
            </a:r>
            <a:endParaRPr lang="en-US" dirty="0"/>
          </a:p>
          <a:p>
            <a:pPr lvl="1"/>
            <a:r>
              <a:rPr lang="en-US" dirty="0"/>
              <a:t>Transported in the blood stream and causes numerous reactions in the animal’s body:</a:t>
            </a:r>
          </a:p>
          <a:p>
            <a:pPr lvl="2"/>
            <a:r>
              <a:rPr lang="en-US" dirty="0"/>
              <a:t>Increases sensitivity in the </a:t>
            </a:r>
            <a:r>
              <a:rPr lang="en-US" dirty="0" smtClean="0"/>
              <a:t>uterus</a:t>
            </a:r>
            <a:endParaRPr lang="en-US" sz="2200" dirty="0"/>
          </a:p>
          <a:p>
            <a:pPr lvl="2"/>
            <a:r>
              <a:rPr lang="en-US" dirty="0"/>
              <a:t>Aids in the transport of </a:t>
            </a:r>
            <a:r>
              <a:rPr lang="en-US" dirty="0" smtClean="0"/>
              <a:t>semen</a:t>
            </a:r>
            <a:endParaRPr lang="en-US" sz="2200" dirty="0"/>
          </a:p>
          <a:p>
            <a:pPr lvl="2"/>
            <a:r>
              <a:rPr lang="en-US" dirty="0"/>
              <a:t>Mucus secretion in the cervix to lubricate the </a:t>
            </a:r>
            <a:r>
              <a:rPr lang="en-US" dirty="0" smtClean="0"/>
              <a:t>vagina </a:t>
            </a:r>
            <a:endParaRPr lang="en-US" sz="2200" dirty="0"/>
          </a:p>
          <a:p>
            <a:pPr lvl="2"/>
            <a:r>
              <a:rPr lang="en-US" dirty="0" smtClean="0"/>
              <a:t>Signals </a:t>
            </a:r>
            <a:r>
              <a:rPr lang="en-US" dirty="0"/>
              <a:t>signs of heat displayed by the </a:t>
            </a:r>
            <a:r>
              <a:rPr lang="en-US" dirty="0" smtClean="0"/>
              <a:t>animal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40658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Progesterone- produced 5-6 days after ovulation and released by cells in the corpus </a:t>
            </a:r>
            <a:r>
              <a:rPr lang="en-US" dirty="0" err="1" smtClean="0"/>
              <a:t>luteum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fertilization </a:t>
            </a:r>
            <a:r>
              <a:rPr lang="en-US" dirty="0"/>
              <a:t>occurred, progesterone: </a:t>
            </a:r>
          </a:p>
          <a:p>
            <a:pPr lvl="2"/>
            <a:r>
              <a:rPr lang="en-US" dirty="0"/>
              <a:t>Stops other eggs from forming and prevents estrus while animal is </a:t>
            </a:r>
            <a:r>
              <a:rPr lang="en-US" dirty="0" smtClean="0"/>
              <a:t>pregnant</a:t>
            </a:r>
            <a:endParaRPr lang="en-US" sz="2200" dirty="0"/>
          </a:p>
          <a:p>
            <a:pPr lvl="2"/>
            <a:r>
              <a:rPr lang="en-US" dirty="0"/>
              <a:t>Regulates production of follicle stimulating hormone (FSH) and </a:t>
            </a:r>
            <a:r>
              <a:rPr lang="en-US" dirty="0" err="1"/>
              <a:t>lutenizing</a:t>
            </a:r>
            <a:r>
              <a:rPr lang="en-US" dirty="0"/>
              <a:t> hormone (LH</a:t>
            </a:r>
            <a:r>
              <a:rPr lang="en-US" dirty="0" smtClean="0"/>
              <a:t>)</a:t>
            </a:r>
            <a:endParaRPr lang="en-US" sz="2200" dirty="0"/>
          </a:p>
          <a:p>
            <a:pPr lvl="2"/>
            <a:r>
              <a:rPr lang="en-US" dirty="0"/>
              <a:t>Allows egg to implant in the </a:t>
            </a:r>
            <a:r>
              <a:rPr lang="en-US" dirty="0" smtClean="0"/>
              <a:t>uterus</a:t>
            </a:r>
            <a:endParaRPr lang="en-US" sz="2200" dirty="0"/>
          </a:p>
          <a:p>
            <a:pPr lvl="2"/>
            <a:r>
              <a:rPr lang="en-US" dirty="0"/>
              <a:t>Maintains </a:t>
            </a:r>
            <a:r>
              <a:rPr lang="en-US" dirty="0" smtClean="0"/>
              <a:t>pregnancy</a:t>
            </a:r>
            <a:endParaRPr lang="en-US" sz="2200" dirty="0"/>
          </a:p>
          <a:p>
            <a:pPr lvl="2"/>
            <a:r>
              <a:rPr lang="en-US" dirty="0"/>
              <a:t>Encourages development of mammary </a:t>
            </a:r>
            <a:r>
              <a:rPr lang="en-US" dirty="0" smtClean="0"/>
              <a:t>glands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0390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</a:t>
            </a:r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If fertilization does not occur because sperm were not present or the body did not recognize the pregnancy, between day 15-16 the hormone prostaglandin:</a:t>
            </a:r>
          </a:p>
          <a:p>
            <a:pPr lvl="1"/>
            <a:r>
              <a:rPr lang="en-US" dirty="0"/>
              <a:t>Stops production of </a:t>
            </a:r>
            <a:r>
              <a:rPr lang="en-US" dirty="0" smtClean="0"/>
              <a:t>progesterone</a:t>
            </a:r>
          </a:p>
          <a:p>
            <a:pPr lvl="1"/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r>
              <a:rPr lang="en-US" dirty="0" smtClean="0"/>
              <a:t> regression</a:t>
            </a:r>
            <a:endParaRPr lang="en-US" dirty="0"/>
          </a:p>
          <a:p>
            <a:pPr lvl="1"/>
            <a:r>
              <a:rPr lang="en-US" dirty="0"/>
              <a:t>Stimulates increase release of follicle stimulating hormone (FSH) and </a:t>
            </a:r>
            <a:r>
              <a:rPr lang="en-US" dirty="0" err="1"/>
              <a:t>lutenizing</a:t>
            </a:r>
            <a:r>
              <a:rPr lang="en-US" dirty="0"/>
              <a:t> hormone (LH) from the pituitary gland in the brain and the animal will continue the estrous cycle in preparation for the next heat and ovulation. </a:t>
            </a:r>
          </a:p>
          <a:p>
            <a:pPr lvl="2"/>
            <a:r>
              <a:rPr lang="en-US" dirty="0"/>
              <a:t>FSH stimulates growth of </a:t>
            </a:r>
            <a:r>
              <a:rPr lang="en-US" dirty="0" smtClean="0"/>
              <a:t>follicles </a:t>
            </a:r>
            <a:endParaRPr lang="en-US" sz="2200" dirty="0"/>
          </a:p>
          <a:p>
            <a:pPr lvl="2"/>
            <a:r>
              <a:rPr lang="en-US" dirty="0"/>
              <a:t>LH stimulates estrogen production which brings animal back into </a:t>
            </a:r>
            <a:r>
              <a:rPr lang="en-US" dirty="0" smtClean="0"/>
              <a:t>estrus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43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Cancellous</a:t>
            </a:r>
            <a:r>
              <a:rPr lang="en-US" dirty="0" smtClean="0"/>
              <a:t> Bone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known as spongy </a:t>
            </a:r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Soft </a:t>
            </a:r>
            <a:r>
              <a:rPr lang="en-US" dirty="0"/>
              <a:t>bone tissue filled with holes that are surrounded by hard </a:t>
            </a:r>
            <a:r>
              <a:rPr lang="en-US" dirty="0" smtClean="0"/>
              <a:t>bone</a:t>
            </a:r>
          </a:p>
          <a:p>
            <a:pPr lvl="2"/>
            <a:r>
              <a:rPr lang="en-US" dirty="0" smtClean="0"/>
              <a:t>typically </a:t>
            </a:r>
            <a:r>
              <a:rPr lang="en-US" dirty="0"/>
              <a:t>found at the end of long </a:t>
            </a:r>
            <a:r>
              <a:rPr lang="en-US" dirty="0" smtClean="0"/>
              <a:t>bones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Physiology</a:t>
            </a:r>
          </a:p>
        </p:txBody>
      </p:sp>
      <p:pic>
        <p:nvPicPr>
          <p:cNvPr id="2050" name="Picture 2" descr="http://nongae.gsnu.ac.kr/~cspark/teaching/images/fig_4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0320"/>
            <a:ext cx="6515100" cy="4957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21250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Livestock Reproductive Physiology</a:t>
            </a:r>
          </a:p>
        </p:txBody>
      </p:sp>
      <p:pic>
        <p:nvPicPr>
          <p:cNvPr id="1026" name="Picture 2" descr="The Hormones of the Mares Estrous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3" y="1905000"/>
            <a:ext cx="8427697" cy="469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5235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Embryo and Fetal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Day 1-2- spermatozoa travel into reproductive tract and ova is released and travels from ovary to oviduct through the infundibulum so fertilization can </a:t>
            </a:r>
            <a:r>
              <a:rPr lang="en-US" dirty="0" smtClean="0"/>
              <a:t>occur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fertilized ovum is now referred to as a zygote and travels towards the uterus during the first 4-5 days of the estrous </a:t>
            </a:r>
            <a:r>
              <a:rPr lang="en-US" dirty="0" smtClean="0"/>
              <a:t>cycle. Uterine </a:t>
            </a:r>
            <a:r>
              <a:rPr lang="en-US" dirty="0"/>
              <a:t>fluids surround the zygote. </a:t>
            </a: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animal’s body sends chemical signals to maintain levels of progesterone and retain the corpus </a:t>
            </a:r>
            <a:r>
              <a:rPr lang="en-US" dirty="0" err="1" smtClean="0"/>
              <a:t>luteum</a:t>
            </a:r>
            <a:r>
              <a:rPr lang="en-US" dirty="0" smtClean="0"/>
              <a:t>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74949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Embryo and Fetal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zygote continues to float freely in the uterus and develop membranes that become the </a:t>
            </a:r>
            <a:r>
              <a:rPr lang="en-US" dirty="0" smtClean="0"/>
              <a:t>placenta</a:t>
            </a:r>
            <a:endParaRPr lang="en-US" sz="2400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Placental attachment occurs around day 30 in the cow and the embryo continues to develop for the remainder of the gestation </a:t>
            </a:r>
            <a:r>
              <a:rPr lang="en-US" dirty="0" smtClean="0"/>
              <a:t>period</a:t>
            </a:r>
            <a:endParaRPr lang="en-US" sz="2400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Near the end of gestation, the corpus </a:t>
            </a:r>
            <a:r>
              <a:rPr lang="en-US" dirty="0" err="1"/>
              <a:t>luteum</a:t>
            </a:r>
            <a:r>
              <a:rPr lang="en-US" dirty="0"/>
              <a:t> reduces production of progesterone which causes an increase in estrogen </a:t>
            </a:r>
            <a:r>
              <a:rPr lang="en-US" dirty="0" smtClean="0"/>
              <a:t>production</a:t>
            </a:r>
            <a:endParaRPr lang="en-US" sz="2400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Estrogen along with other hormones stimulates contractions which begins the birthing </a:t>
            </a:r>
            <a:r>
              <a:rPr lang="en-US" dirty="0" smtClean="0"/>
              <a:t>process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6218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Parturition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Occurs in 3 phases</a:t>
            </a:r>
          </a:p>
          <a:p>
            <a:pPr lvl="1"/>
            <a:r>
              <a:rPr lang="en-US" dirty="0" smtClean="0"/>
              <a:t>Preparatory Stage</a:t>
            </a:r>
          </a:p>
          <a:p>
            <a:pPr lvl="2"/>
            <a:r>
              <a:rPr lang="en-US" dirty="0" smtClean="0"/>
              <a:t>females </a:t>
            </a:r>
            <a:r>
              <a:rPr lang="en-US" dirty="0"/>
              <a:t>prepares to give </a:t>
            </a:r>
            <a:r>
              <a:rPr lang="en-US" dirty="0" smtClean="0"/>
              <a:t>birth</a:t>
            </a:r>
            <a:endParaRPr lang="en-US" sz="2000" dirty="0"/>
          </a:p>
          <a:p>
            <a:pPr lvl="3"/>
            <a:r>
              <a:rPr lang="en-US" dirty="0"/>
              <a:t>Shows signs of restlessness, raising tail, separation from other animals and mucus discharge. </a:t>
            </a:r>
            <a:endParaRPr lang="en-US" sz="1600" dirty="0"/>
          </a:p>
          <a:p>
            <a:pPr lvl="3"/>
            <a:r>
              <a:rPr lang="en-US" dirty="0"/>
              <a:t>Mild uterine contractions may be </a:t>
            </a:r>
            <a:r>
              <a:rPr lang="en-US" dirty="0" smtClean="0"/>
              <a:t>observed</a:t>
            </a:r>
            <a:endParaRPr lang="en-US" sz="1600" dirty="0"/>
          </a:p>
          <a:p>
            <a:pPr lvl="3"/>
            <a:r>
              <a:rPr lang="en-US" dirty="0"/>
              <a:t>Fetus rotates to birthing </a:t>
            </a:r>
            <a:r>
              <a:rPr lang="en-US" dirty="0" smtClean="0"/>
              <a:t>position </a:t>
            </a:r>
            <a:endParaRPr lang="en-US" sz="1600" dirty="0"/>
          </a:p>
          <a:p>
            <a:pPr lvl="3"/>
            <a:r>
              <a:rPr lang="en-US" dirty="0"/>
              <a:t>Cervix begins to dilate and the some part of fetus enters birth canal depending on fetal presentation (front legs, rear legs, etc</a:t>
            </a:r>
            <a:r>
              <a:rPr lang="en-US" dirty="0" smtClean="0"/>
              <a:t>.)</a:t>
            </a:r>
            <a:endParaRPr lang="en-US" sz="1600" dirty="0"/>
          </a:p>
          <a:p>
            <a:pPr lvl="3"/>
            <a:r>
              <a:rPr lang="en-US" dirty="0"/>
              <a:t>Some fetal membranes may be visible when examining </a:t>
            </a:r>
            <a:r>
              <a:rPr lang="en-US" dirty="0" smtClean="0"/>
              <a:t>vulva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44593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Parturition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Expulsion Stage</a:t>
            </a:r>
          </a:p>
          <a:p>
            <a:pPr lvl="2"/>
            <a:r>
              <a:rPr lang="en-US" dirty="0" smtClean="0"/>
              <a:t>fetus </a:t>
            </a:r>
            <a:r>
              <a:rPr lang="en-US" dirty="0"/>
              <a:t>is </a:t>
            </a:r>
            <a:r>
              <a:rPr lang="en-US" dirty="0" smtClean="0"/>
              <a:t>expelled </a:t>
            </a:r>
            <a:endParaRPr lang="en-US" sz="2000" dirty="0"/>
          </a:p>
          <a:p>
            <a:pPr lvl="3"/>
            <a:r>
              <a:rPr lang="en-US" dirty="0"/>
              <a:t>Uterus increases frequency and force of </a:t>
            </a:r>
            <a:r>
              <a:rPr lang="en-US" dirty="0" smtClean="0"/>
              <a:t>contractions</a:t>
            </a:r>
            <a:endParaRPr lang="en-US" sz="1600" dirty="0"/>
          </a:p>
          <a:p>
            <a:pPr lvl="3"/>
            <a:r>
              <a:rPr lang="en-US" dirty="0"/>
              <a:t>Fetus is in birth canal and delivery should occur quickly. </a:t>
            </a:r>
            <a:endParaRPr lang="en-US" sz="1600" dirty="0"/>
          </a:p>
          <a:p>
            <a:pPr lvl="4"/>
            <a:r>
              <a:rPr lang="en-US" dirty="0"/>
              <a:t>Presentation of fetus varies between species: </a:t>
            </a:r>
            <a:endParaRPr lang="en-US" dirty="0" smtClean="0"/>
          </a:p>
          <a:p>
            <a:pPr lvl="5"/>
            <a:r>
              <a:rPr lang="en-US" dirty="0" smtClean="0"/>
              <a:t>Cattle- </a:t>
            </a:r>
            <a:r>
              <a:rPr lang="en-US" dirty="0"/>
              <a:t>front feet, nose, head, shoulders, body, hips and back </a:t>
            </a:r>
            <a:r>
              <a:rPr lang="en-US" dirty="0" smtClean="0"/>
              <a:t>legs </a:t>
            </a:r>
            <a:endParaRPr lang="en-US" sz="1800" dirty="0"/>
          </a:p>
          <a:p>
            <a:pPr lvl="5"/>
            <a:r>
              <a:rPr lang="en-US" dirty="0"/>
              <a:t>Swine- no set </a:t>
            </a:r>
            <a:r>
              <a:rPr lang="en-US" dirty="0" smtClean="0"/>
              <a:t>presentation </a:t>
            </a:r>
            <a:endParaRPr lang="en-US" sz="1800" dirty="0"/>
          </a:p>
          <a:p>
            <a:pPr lvl="2"/>
            <a:r>
              <a:rPr lang="en-US" dirty="0"/>
              <a:t>Dystocia- an abnormal or difficult </a:t>
            </a:r>
            <a:r>
              <a:rPr lang="en-US" dirty="0" smtClean="0"/>
              <a:t>birth</a:t>
            </a:r>
          </a:p>
          <a:p>
            <a:pPr lvl="3"/>
            <a:r>
              <a:rPr lang="en-US" dirty="0" smtClean="0"/>
              <a:t>Causes</a:t>
            </a:r>
            <a:r>
              <a:rPr lang="en-US" dirty="0"/>
              <a:t>:</a:t>
            </a:r>
            <a:endParaRPr lang="en-US" sz="1600" dirty="0"/>
          </a:p>
          <a:p>
            <a:pPr lvl="4"/>
            <a:r>
              <a:rPr lang="en-US" dirty="0"/>
              <a:t>Animals that do not enter the birth canal in a normal </a:t>
            </a:r>
            <a:r>
              <a:rPr lang="en-US" dirty="0" smtClean="0"/>
              <a:t>presentation</a:t>
            </a:r>
            <a:endParaRPr lang="en-US" sz="1800" dirty="0"/>
          </a:p>
          <a:p>
            <a:pPr lvl="4"/>
            <a:r>
              <a:rPr lang="en-US" dirty="0"/>
              <a:t>Selection of animals with larger frame size than the female can </a:t>
            </a:r>
            <a:r>
              <a:rPr lang="en-US" dirty="0" smtClean="0"/>
              <a:t>manage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06590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Parturition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62560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Cleaning Stage</a:t>
            </a:r>
          </a:p>
          <a:p>
            <a:pPr lvl="2"/>
            <a:r>
              <a:rPr lang="en-US" dirty="0" smtClean="0"/>
              <a:t>expelling afterbirth</a:t>
            </a:r>
            <a:endParaRPr lang="en-US" sz="2000" dirty="0"/>
          </a:p>
          <a:p>
            <a:pPr lvl="3"/>
            <a:r>
              <a:rPr lang="en-US" dirty="0"/>
              <a:t>Retention of afterbirth will lead to infection and potentially death of the </a:t>
            </a:r>
            <a:r>
              <a:rPr lang="en-US" dirty="0" smtClean="0"/>
              <a:t>mother</a:t>
            </a:r>
            <a:endParaRPr lang="en-US" sz="1600" dirty="0"/>
          </a:p>
          <a:p>
            <a:pPr lvl="3"/>
            <a:r>
              <a:rPr lang="en-US" dirty="0"/>
              <a:t>After proper cleaning the uterus shrinks back to normal size (involution) and animal begins to cycle </a:t>
            </a:r>
            <a:r>
              <a:rPr lang="en-US" dirty="0" smtClean="0"/>
              <a:t>again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514600" cy="280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06590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Understand digestive physiology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79411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Digestive System Physiology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Enzymes</a:t>
            </a:r>
          </a:p>
          <a:p>
            <a:pPr lvl="1"/>
            <a:r>
              <a:rPr lang="en-US" dirty="0" smtClean="0"/>
              <a:t>organic </a:t>
            </a:r>
            <a:r>
              <a:rPr lang="en-US" dirty="0"/>
              <a:t>catalyst substances that speed up the digestive </a:t>
            </a:r>
            <a:r>
              <a:rPr lang="en-US" dirty="0" smtClean="0"/>
              <a:t>process </a:t>
            </a:r>
            <a:endParaRPr lang="en-US" dirty="0"/>
          </a:p>
          <a:p>
            <a:pPr lvl="0"/>
            <a:r>
              <a:rPr lang="en-US" dirty="0" smtClean="0"/>
              <a:t>Rumination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of forcing food back up the esophagus to be chewed </a:t>
            </a:r>
            <a:r>
              <a:rPr lang="en-US" dirty="0" smtClean="0"/>
              <a:t>again</a:t>
            </a:r>
          </a:p>
          <a:p>
            <a:pPr lvl="1"/>
            <a:r>
              <a:rPr lang="en-US" dirty="0" smtClean="0"/>
              <a:t>Occurs </a:t>
            </a:r>
            <a:r>
              <a:rPr lang="en-US" dirty="0"/>
              <a:t>only in ruminant </a:t>
            </a:r>
            <a:r>
              <a:rPr lang="en-US" dirty="0" smtClean="0"/>
              <a:t>animals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chewing the </a:t>
            </a:r>
            <a:r>
              <a:rPr lang="en-US" dirty="0" smtClean="0"/>
              <a:t>cud”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05503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Digestive System Physiology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Bacteria </a:t>
            </a:r>
            <a:r>
              <a:rPr lang="en-US" dirty="0"/>
              <a:t>and </a:t>
            </a:r>
            <a:r>
              <a:rPr lang="en-US" dirty="0" smtClean="0"/>
              <a:t>Protozoa</a:t>
            </a:r>
          </a:p>
          <a:p>
            <a:pPr lvl="1"/>
            <a:r>
              <a:rPr lang="en-US" dirty="0" smtClean="0"/>
              <a:t>one-celled organisms</a:t>
            </a:r>
          </a:p>
          <a:p>
            <a:pPr lvl="1"/>
            <a:r>
              <a:rPr lang="en-US" dirty="0" smtClean="0"/>
              <a:t>found </a:t>
            </a:r>
            <a:r>
              <a:rPr lang="en-US" dirty="0"/>
              <a:t>in the rumen and reticulum and aid in </a:t>
            </a:r>
            <a:r>
              <a:rPr lang="en-US" dirty="0" smtClean="0"/>
              <a:t>digestion</a:t>
            </a:r>
            <a:endParaRPr lang="en-US" dirty="0"/>
          </a:p>
          <a:p>
            <a:pPr lvl="0"/>
            <a:r>
              <a:rPr lang="en-US" dirty="0"/>
              <a:t>Amino </a:t>
            </a:r>
            <a:r>
              <a:rPr lang="en-US" dirty="0" smtClean="0"/>
              <a:t>Acids</a:t>
            </a:r>
          </a:p>
          <a:p>
            <a:pPr lvl="1"/>
            <a:r>
              <a:rPr lang="en-US" dirty="0" smtClean="0"/>
              <a:t>compounds </a:t>
            </a:r>
            <a:r>
              <a:rPr lang="en-US" dirty="0"/>
              <a:t>that are the building blocks of </a:t>
            </a:r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contain </a:t>
            </a:r>
            <a:r>
              <a:rPr lang="en-US" dirty="0"/>
              <a:t>carbon, hydrogen, oxygen and </a:t>
            </a:r>
            <a:r>
              <a:rPr lang="en-US" dirty="0" smtClean="0"/>
              <a:t>nitrogen</a:t>
            </a:r>
          </a:p>
          <a:p>
            <a:pPr lvl="1"/>
            <a:r>
              <a:rPr lang="en-US" dirty="0" smtClean="0"/>
              <a:t>essential </a:t>
            </a:r>
            <a:r>
              <a:rPr lang="en-US" dirty="0"/>
              <a:t>for growth and maintenance of </a:t>
            </a:r>
            <a:r>
              <a:rPr lang="en-US" dirty="0" smtClean="0"/>
              <a:t>cells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14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Bone</a:t>
            </a:r>
          </a:p>
          <a:p>
            <a:pPr lvl="1"/>
            <a:r>
              <a:rPr lang="en-US" dirty="0" smtClean="0"/>
              <a:t>consists of a structure known as the </a:t>
            </a:r>
            <a:r>
              <a:rPr lang="en-US" dirty="0" err="1" smtClean="0"/>
              <a:t>Haversian</a:t>
            </a:r>
            <a:r>
              <a:rPr lang="en-US" dirty="0" smtClean="0"/>
              <a:t> system</a:t>
            </a:r>
          </a:p>
          <a:p>
            <a:pPr lvl="2"/>
            <a:r>
              <a:rPr lang="en-US" dirty="0" smtClean="0"/>
              <a:t>This system is a hard, protective layer of bone tissue that surrounds bone marrow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Digestive System Physiology </a:t>
            </a:r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0051"/>
            <a:ext cx="6096000" cy="455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3568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Bacterium attacking a plant fiber. Photo by Lydia </a:t>
            </a:r>
            <a:r>
              <a:rPr lang="en-US" dirty="0" err="1"/>
              <a:t>Joubert</a:t>
            </a:r>
            <a:r>
              <a:rPr lang="en-US" dirty="0"/>
              <a:t>. USDA publication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0906415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Digestive System Physiology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Villi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finger-like projections in the intestinal </a:t>
            </a:r>
            <a:r>
              <a:rPr lang="en-US" dirty="0" smtClean="0"/>
              <a:t>wall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the surface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aid </a:t>
            </a:r>
            <a:r>
              <a:rPr lang="en-US" dirty="0"/>
              <a:t>in digestive </a:t>
            </a:r>
            <a:r>
              <a:rPr lang="en-US" dirty="0" smtClean="0"/>
              <a:t>absorption</a:t>
            </a:r>
            <a:endParaRPr lang="en-US" dirty="0"/>
          </a:p>
          <a:p>
            <a:pPr lvl="0"/>
            <a:r>
              <a:rPr lang="en-US" dirty="0"/>
              <a:t>Gastric </a:t>
            </a:r>
            <a:r>
              <a:rPr lang="en-US" dirty="0" smtClean="0"/>
              <a:t>Juice</a:t>
            </a:r>
          </a:p>
          <a:p>
            <a:pPr lvl="1"/>
            <a:r>
              <a:rPr lang="en-US" dirty="0" smtClean="0"/>
              <a:t>liquid </a:t>
            </a:r>
            <a:r>
              <a:rPr lang="en-US" dirty="0"/>
              <a:t>that contains water, mucus, hydrochloric acid and digestive </a:t>
            </a:r>
            <a:r>
              <a:rPr lang="en-US" dirty="0" smtClean="0"/>
              <a:t>enzymes</a:t>
            </a:r>
          </a:p>
          <a:p>
            <a:pPr lvl="1"/>
            <a:r>
              <a:rPr lang="en-US" dirty="0" smtClean="0"/>
              <a:t>secreted </a:t>
            </a:r>
            <a:r>
              <a:rPr lang="en-US" dirty="0"/>
              <a:t>by </a:t>
            </a:r>
            <a:r>
              <a:rPr lang="en-US" dirty="0" smtClean="0"/>
              <a:t>glands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62292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Digestive System Physiology </a:t>
            </a:r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7505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9318" y="6374633"/>
            <a:ext cx="46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http://www.vivo.colostate.edu/hbooks/pathphys/digestion/smallgut/anatomy.html</a:t>
            </a:r>
          </a:p>
        </p:txBody>
      </p:sp>
    </p:spTree>
    <p:extLst>
      <p:ext uri="{BB962C8B-B14F-4D97-AF65-F5344CB8AC3E}">
        <p14:creationId xmlns="" xmlns:p14="http://schemas.microsoft.com/office/powerpoint/2010/main" val="23045623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Digestive System Physiology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Chyme</a:t>
            </a:r>
            <a:endParaRPr lang="en-US" dirty="0" smtClean="0"/>
          </a:p>
          <a:p>
            <a:pPr lvl="1"/>
            <a:r>
              <a:rPr lang="en-US" dirty="0" smtClean="0"/>
              <a:t>partially </a:t>
            </a:r>
            <a:r>
              <a:rPr lang="en-US" dirty="0"/>
              <a:t>digested feed that is acidic, semi fluid, gray, and </a:t>
            </a:r>
            <a:r>
              <a:rPr lang="en-US" dirty="0" smtClean="0"/>
              <a:t>pulpy</a:t>
            </a:r>
          </a:p>
          <a:p>
            <a:pPr lvl="1"/>
            <a:r>
              <a:rPr lang="en-US" dirty="0" smtClean="0"/>
              <a:t>produced </a:t>
            </a:r>
            <a:r>
              <a:rPr lang="en-US" dirty="0"/>
              <a:t>in stomach and sent to small </a:t>
            </a:r>
            <a:r>
              <a:rPr lang="en-US" dirty="0" smtClean="0"/>
              <a:t>intestine </a:t>
            </a:r>
            <a:endParaRPr lang="en-US" dirty="0"/>
          </a:p>
          <a:p>
            <a:pPr lvl="0"/>
            <a:r>
              <a:rPr lang="en-US" dirty="0" err="1" smtClean="0"/>
              <a:t>Prehension</a:t>
            </a:r>
            <a:endParaRPr lang="en-US" dirty="0" smtClean="0"/>
          </a:p>
          <a:p>
            <a:pPr lvl="1"/>
            <a:r>
              <a:rPr lang="en-US" dirty="0" smtClean="0"/>
              <a:t>process </a:t>
            </a:r>
            <a:r>
              <a:rPr lang="en-US" dirty="0"/>
              <a:t>of grasping feed with lips tongue and/or </a:t>
            </a:r>
            <a:r>
              <a:rPr lang="en-US" dirty="0" smtClean="0"/>
              <a:t>teeth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6002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Mouth</a:t>
            </a:r>
            <a:r>
              <a:rPr lang="en-US" dirty="0"/>
              <a:t>, Teeth Tongue and Salivary Glands</a:t>
            </a:r>
            <a:endParaRPr lang="en-US" sz="2800" dirty="0"/>
          </a:p>
          <a:p>
            <a:pPr lvl="1"/>
            <a:r>
              <a:rPr lang="en-US" dirty="0"/>
              <a:t>Mouth and teeth masticate (chew) food to increase surface area of food </a:t>
            </a:r>
            <a:r>
              <a:rPr lang="en-US" dirty="0" smtClean="0"/>
              <a:t>particles</a:t>
            </a:r>
            <a:endParaRPr lang="en-US" sz="2400" dirty="0"/>
          </a:p>
          <a:p>
            <a:pPr lvl="1"/>
            <a:r>
              <a:rPr lang="en-US" dirty="0"/>
              <a:t>Saliva in mouth stimulates taste and softens and lubricates </a:t>
            </a:r>
            <a:r>
              <a:rPr lang="en-US" dirty="0" smtClean="0"/>
              <a:t>food </a:t>
            </a:r>
            <a:endParaRPr lang="en-US" sz="2400" dirty="0"/>
          </a:p>
          <a:p>
            <a:pPr lvl="2"/>
            <a:r>
              <a:rPr lang="en-US" dirty="0" smtClean="0"/>
              <a:t>also </a:t>
            </a:r>
            <a:r>
              <a:rPr lang="en-US" dirty="0"/>
              <a:t>contains salivary amylase and maltase enzymes to help change some starch to maltose (malt sugar</a:t>
            </a:r>
            <a:r>
              <a:rPr lang="en-US" dirty="0" smtClean="0"/>
              <a:t>)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00949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Mouth</a:t>
            </a:r>
            <a:r>
              <a:rPr lang="en-US" dirty="0"/>
              <a:t>, Teeth Tongue and Salivary Glands</a:t>
            </a:r>
            <a:endParaRPr lang="en-US" sz="2800" dirty="0"/>
          </a:p>
          <a:p>
            <a:pPr lvl="1"/>
            <a:r>
              <a:rPr lang="en-US" dirty="0" smtClean="0"/>
              <a:t>Ruminants </a:t>
            </a:r>
            <a:r>
              <a:rPr lang="en-US" dirty="0"/>
              <a:t>swallow food rapidly without chewing food </a:t>
            </a:r>
            <a:r>
              <a:rPr lang="en-US" dirty="0" smtClean="0"/>
              <a:t>adequately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then ruminate </a:t>
            </a:r>
            <a:r>
              <a:rPr lang="en-US" dirty="0" smtClean="0"/>
              <a:t>feed </a:t>
            </a:r>
            <a:endParaRPr lang="en-US" sz="2000" dirty="0"/>
          </a:p>
          <a:p>
            <a:pPr lvl="1"/>
            <a:r>
              <a:rPr lang="en-US" dirty="0"/>
              <a:t>Tongue guides feed to esophagus and can also aid in </a:t>
            </a:r>
            <a:r>
              <a:rPr lang="en-US" dirty="0" err="1"/>
              <a:t>prehension</a:t>
            </a:r>
            <a:r>
              <a:rPr lang="en-US" dirty="0"/>
              <a:t> for some </a:t>
            </a:r>
            <a:r>
              <a:rPr lang="en-US" dirty="0" smtClean="0"/>
              <a:t>species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84889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Esophagus</a:t>
            </a:r>
          </a:p>
          <a:p>
            <a:pPr lvl="1"/>
            <a:r>
              <a:rPr lang="en-US" dirty="0" smtClean="0"/>
              <a:t>carries </a:t>
            </a:r>
            <a:r>
              <a:rPr lang="en-US" dirty="0"/>
              <a:t>food from mouth to stomach through a series of muscular waves or </a:t>
            </a:r>
            <a:r>
              <a:rPr lang="en-US" dirty="0" smtClean="0"/>
              <a:t>contractions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586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Rumen and Reticulum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/>
              <a:t>for breaking down </a:t>
            </a:r>
            <a:r>
              <a:rPr lang="en-US" dirty="0" smtClean="0"/>
              <a:t>forages</a:t>
            </a:r>
            <a:endParaRPr lang="en-US" sz="2400" dirty="0"/>
          </a:p>
          <a:p>
            <a:pPr lvl="1"/>
            <a:r>
              <a:rPr lang="en-US" dirty="0" smtClean="0"/>
              <a:t>Ruminants </a:t>
            </a:r>
            <a:r>
              <a:rPr lang="en-US" dirty="0"/>
              <a:t>will lie down to initiate </a:t>
            </a:r>
            <a:r>
              <a:rPr lang="en-US" dirty="0" smtClean="0"/>
              <a:t>rumination</a:t>
            </a:r>
          </a:p>
          <a:p>
            <a:pPr lvl="2"/>
            <a:r>
              <a:rPr lang="en-US" dirty="0" smtClean="0"/>
              <a:t>5-7 </a:t>
            </a:r>
            <a:r>
              <a:rPr lang="en-US" dirty="0"/>
              <a:t>hours per day </a:t>
            </a:r>
            <a:r>
              <a:rPr lang="en-US" dirty="0" smtClean="0"/>
              <a:t> </a:t>
            </a:r>
            <a:endParaRPr lang="en-US" sz="2000" dirty="0"/>
          </a:p>
          <a:p>
            <a:pPr lvl="1"/>
            <a:r>
              <a:rPr lang="en-US" dirty="0"/>
              <a:t>Contain microbes that convert low quality protein from forages into amino </a:t>
            </a:r>
            <a:r>
              <a:rPr lang="en-US" dirty="0" smtClean="0"/>
              <a:t>acids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36513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Rumen and Reticulum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amounts of gas are produced in rumen (30-50 liters per hour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must </a:t>
            </a:r>
            <a:r>
              <a:rPr lang="en-US" dirty="0"/>
              <a:t>be belched or expelled to prevent ruminants from </a:t>
            </a:r>
            <a:r>
              <a:rPr lang="en-US" dirty="0" smtClean="0"/>
              <a:t>bloating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294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62865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525"/>
            <a:ext cx="6896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303412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http://agsciencelc.blogspot.com/2013/06/digestive-systems.html</a:t>
            </a:r>
          </a:p>
        </p:txBody>
      </p:sp>
    </p:spTree>
    <p:extLst>
      <p:ext uri="{BB962C8B-B14F-4D97-AF65-F5344CB8AC3E}">
        <p14:creationId xmlns="" xmlns:p14="http://schemas.microsoft.com/office/powerpoint/2010/main" val="140673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Classified based on the shape or structure</a:t>
            </a:r>
            <a:endParaRPr lang="en-US" sz="2800" dirty="0" smtClean="0"/>
          </a:p>
          <a:p>
            <a:pPr lvl="1"/>
            <a:r>
              <a:rPr lang="en-US" dirty="0" smtClean="0"/>
              <a:t>Long</a:t>
            </a:r>
          </a:p>
          <a:p>
            <a:pPr lvl="2"/>
            <a:r>
              <a:rPr lang="en-US" dirty="0" smtClean="0"/>
              <a:t>long cylindrical shaped bones that support the body</a:t>
            </a:r>
          </a:p>
          <a:p>
            <a:pPr lvl="3"/>
            <a:r>
              <a:rPr lang="en-US" dirty="0" smtClean="0"/>
              <a:t>femur</a:t>
            </a:r>
            <a:endParaRPr lang="en-US" sz="1600" dirty="0" smtClean="0"/>
          </a:p>
          <a:p>
            <a:pPr lvl="1"/>
            <a:r>
              <a:rPr lang="en-US" dirty="0" smtClean="0"/>
              <a:t>Short</a:t>
            </a:r>
          </a:p>
          <a:p>
            <a:pPr lvl="2"/>
            <a:r>
              <a:rPr lang="en-US" dirty="0" smtClean="0"/>
              <a:t>cube shaped bones</a:t>
            </a:r>
          </a:p>
          <a:p>
            <a:pPr lvl="3"/>
            <a:r>
              <a:rPr lang="en-US" dirty="0" err="1" smtClean="0"/>
              <a:t>carpus</a:t>
            </a:r>
            <a:r>
              <a:rPr lang="en-US" dirty="0" smtClean="0"/>
              <a:t>/knee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Rumen and Reticulum</a:t>
            </a:r>
          </a:p>
          <a:p>
            <a:pPr lvl="1"/>
            <a:r>
              <a:rPr lang="en-US" dirty="0" smtClean="0"/>
              <a:t>Cattle </a:t>
            </a:r>
            <a:r>
              <a:rPr lang="en-US" dirty="0"/>
              <a:t>often swallow foreign objects such as nails or wire because they eat rapidly and do not use lips to discriminate among food </a:t>
            </a:r>
            <a:r>
              <a:rPr lang="en-US" dirty="0" smtClean="0"/>
              <a:t>particles </a:t>
            </a:r>
            <a:endParaRPr lang="en-US" sz="2400" dirty="0"/>
          </a:p>
          <a:p>
            <a:pPr lvl="2"/>
            <a:r>
              <a:rPr lang="en-US" dirty="0"/>
              <a:t>Hardware </a:t>
            </a:r>
            <a:r>
              <a:rPr lang="en-US" dirty="0" smtClean="0"/>
              <a:t>disease</a:t>
            </a:r>
          </a:p>
          <a:p>
            <a:pPr lvl="3"/>
            <a:r>
              <a:rPr lang="en-US" dirty="0" smtClean="0"/>
              <a:t>common </a:t>
            </a:r>
            <a:r>
              <a:rPr lang="en-US" dirty="0"/>
              <a:t>term for animals that become ill from </a:t>
            </a:r>
            <a:r>
              <a:rPr lang="en-US" dirty="0" smtClean="0"/>
              <a:t>foreign objects </a:t>
            </a:r>
            <a:endParaRPr lang="en-US" sz="1600" dirty="0"/>
          </a:p>
          <a:p>
            <a:pPr lvl="3"/>
            <a:r>
              <a:rPr lang="en-US" dirty="0"/>
              <a:t>Prevented by inserting small magnet into </a:t>
            </a:r>
            <a:r>
              <a:rPr lang="en-US" dirty="0" smtClean="0"/>
              <a:t>reticulum</a:t>
            </a:r>
          </a:p>
          <a:p>
            <a:pPr lvl="4"/>
            <a:r>
              <a:rPr lang="en-US" dirty="0" smtClean="0"/>
              <a:t>Holds </a:t>
            </a:r>
            <a:r>
              <a:rPr lang="en-US" dirty="0"/>
              <a:t>foreign objects to prevent them from penetrating the </a:t>
            </a:r>
            <a:r>
              <a:rPr lang="en-US" dirty="0" smtClean="0"/>
              <a:t>heart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83363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Omasum</a:t>
            </a:r>
            <a:endParaRPr lang="en-US" sz="2800" dirty="0"/>
          </a:p>
          <a:p>
            <a:pPr lvl="1"/>
            <a:r>
              <a:rPr lang="en-US" dirty="0"/>
              <a:t>Very little digestive action occurs in </a:t>
            </a:r>
            <a:r>
              <a:rPr lang="en-US" dirty="0" err="1" smtClean="0"/>
              <a:t>omasum</a:t>
            </a:r>
            <a:endParaRPr lang="en-US" sz="2400" dirty="0"/>
          </a:p>
          <a:p>
            <a:pPr lvl="1"/>
            <a:r>
              <a:rPr lang="en-US" dirty="0"/>
              <a:t>Feed is primarily ground and </a:t>
            </a:r>
            <a:r>
              <a:rPr lang="en-US" dirty="0" smtClean="0"/>
              <a:t>squeezed</a:t>
            </a:r>
            <a:endParaRPr lang="en-US" sz="2400" dirty="0"/>
          </a:p>
          <a:p>
            <a:pPr lvl="1"/>
            <a:r>
              <a:rPr lang="en-US" dirty="0"/>
              <a:t>Liquid is </a:t>
            </a:r>
            <a:r>
              <a:rPr lang="en-US" dirty="0" smtClean="0"/>
              <a:t>removed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50975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Stomach, Abomasum and </a:t>
            </a:r>
            <a:r>
              <a:rPr lang="en-US" dirty="0" err="1"/>
              <a:t>Proventriculus</a:t>
            </a:r>
            <a:endParaRPr lang="en-US" sz="2800" dirty="0"/>
          </a:p>
          <a:p>
            <a:pPr lvl="1"/>
            <a:r>
              <a:rPr lang="en-US" dirty="0" smtClean="0"/>
              <a:t>breaks </a:t>
            </a:r>
            <a:r>
              <a:rPr lang="en-US" dirty="0"/>
              <a:t>down finer feed particles </a:t>
            </a:r>
            <a:endParaRPr lang="en-US" dirty="0" smtClean="0"/>
          </a:p>
          <a:p>
            <a:pPr lvl="1"/>
            <a:r>
              <a:rPr lang="en-US" dirty="0" smtClean="0"/>
              <a:t>Gastric juices secreted when feed enters stomach/abomasum/</a:t>
            </a:r>
            <a:r>
              <a:rPr lang="en-US" dirty="0" err="1" smtClean="0"/>
              <a:t>proventriculus</a:t>
            </a:r>
            <a:r>
              <a:rPr lang="en-US" dirty="0" smtClean="0"/>
              <a:t> </a:t>
            </a:r>
            <a:endParaRPr lang="en-US" sz="2400" dirty="0" smtClean="0"/>
          </a:p>
          <a:p>
            <a:pPr lvl="2"/>
            <a:r>
              <a:rPr lang="en-US" dirty="0" smtClean="0"/>
              <a:t>Contain </a:t>
            </a:r>
            <a:r>
              <a:rPr lang="en-US" dirty="0"/>
              <a:t>hydrochloric acid which stops action of salivary </a:t>
            </a:r>
            <a:r>
              <a:rPr lang="en-US" dirty="0" smtClean="0"/>
              <a:t>amylase</a:t>
            </a:r>
            <a:endParaRPr lang="en-US" sz="2000" dirty="0"/>
          </a:p>
          <a:p>
            <a:pPr lvl="2"/>
            <a:r>
              <a:rPr lang="en-US" dirty="0"/>
              <a:t>Contain additional enzymes that break down </a:t>
            </a:r>
            <a:r>
              <a:rPr lang="en-US" dirty="0" smtClean="0"/>
              <a:t>feed</a:t>
            </a:r>
            <a:endParaRPr lang="en-US" sz="2000" dirty="0"/>
          </a:p>
          <a:p>
            <a:pPr lvl="3"/>
            <a:r>
              <a:rPr lang="en-US" dirty="0"/>
              <a:t>Pepsin- acts on </a:t>
            </a:r>
            <a:r>
              <a:rPr lang="en-US" dirty="0" smtClean="0"/>
              <a:t>proteins</a:t>
            </a:r>
            <a:endParaRPr lang="en-US" sz="1800" dirty="0"/>
          </a:p>
          <a:p>
            <a:pPr lvl="3"/>
            <a:r>
              <a:rPr lang="en-US" dirty="0"/>
              <a:t>Gastric lipase- acts on </a:t>
            </a:r>
            <a:r>
              <a:rPr lang="en-US" dirty="0" smtClean="0"/>
              <a:t>fats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1374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Stomach, Abomasum and </a:t>
            </a:r>
            <a:r>
              <a:rPr lang="en-US" dirty="0" err="1"/>
              <a:t>Proventriculus</a:t>
            </a:r>
            <a:endParaRPr lang="en-US" sz="2800" dirty="0"/>
          </a:p>
          <a:p>
            <a:pPr lvl="1"/>
            <a:r>
              <a:rPr lang="en-US" dirty="0" smtClean="0"/>
              <a:t>Muscular </a:t>
            </a:r>
            <a:r>
              <a:rPr lang="en-US" dirty="0"/>
              <a:t>walls help churn and squeeze feed forcing liquids into small </a:t>
            </a:r>
            <a:r>
              <a:rPr lang="en-US" dirty="0" smtClean="0"/>
              <a:t>intestine</a:t>
            </a:r>
          </a:p>
          <a:p>
            <a:pPr lvl="1"/>
            <a:r>
              <a:rPr lang="en-US" dirty="0" smtClean="0"/>
              <a:t>Gastric </a:t>
            </a:r>
            <a:r>
              <a:rPr lang="en-US" dirty="0"/>
              <a:t>juices then continue to break down remaining or new </a:t>
            </a:r>
            <a:r>
              <a:rPr lang="en-US" dirty="0" smtClean="0"/>
              <a:t>feed </a:t>
            </a:r>
            <a:endParaRPr lang="en-US" sz="2400" dirty="0"/>
          </a:p>
          <a:p>
            <a:pPr lvl="1"/>
            <a:r>
              <a:rPr lang="en-US" dirty="0"/>
              <a:t>Very little feed gets “processed” in the </a:t>
            </a:r>
            <a:r>
              <a:rPr lang="en-US" dirty="0" err="1"/>
              <a:t>proventriculus</a:t>
            </a:r>
            <a:r>
              <a:rPr lang="en-US" dirty="0"/>
              <a:t> because poultry swallow food </a:t>
            </a:r>
            <a:r>
              <a:rPr lang="en-US" dirty="0" smtClean="0"/>
              <a:t>whole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22938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Gizzard</a:t>
            </a:r>
            <a:endParaRPr lang="en-US" sz="2800" dirty="0"/>
          </a:p>
          <a:p>
            <a:pPr lvl="1"/>
            <a:r>
              <a:rPr lang="en-US" dirty="0"/>
              <a:t>Muscular contractions and grit/gravel break down </a:t>
            </a:r>
            <a:r>
              <a:rPr lang="en-US" dirty="0" smtClean="0"/>
              <a:t>feed</a:t>
            </a:r>
            <a:endParaRPr lang="en-US" sz="2400" dirty="0"/>
          </a:p>
          <a:p>
            <a:pPr lvl="1"/>
            <a:r>
              <a:rPr lang="en-US" dirty="0"/>
              <a:t>Digestive juices from </a:t>
            </a:r>
            <a:r>
              <a:rPr lang="en-US" dirty="0" err="1"/>
              <a:t>proventriculus</a:t>
            </a:r>
            <a:r>
              <a:rPr lang="en-US" dirty="0"/>
              <a:t> continue to act on feed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76" y="3733800"/>
            <a:ext cx="4573724" cy="30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284" y="6446293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http://www.vivo.colostate.edu/hbooks/pathphys/digestion/birds/</a:t>
            </a:r>
          </a:p>
        </p:txBody>
      </p:sp>
    </p:spTree>
    <p:extLst>
      <p:ext uri="{BB962C8B-B14F-4D97-AF65-F5344CB8AC3E}">
        <p14:creationId xmlns="" xmlns:p14="http://schemas.microsoft.com/office/powerpoint/2010/main" val="34677069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4503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0350" y="6324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http://agsciencelc.blogspot.com/2013/06/digestive-systems.html</a:t>
            </a:r>
          </a:p>
        </p:txBody>
      </p:sp>
    </p:spTree>
    <p:extLst>
      <p:ext uri="{BB962C8B-B14F-4D97-AF65-F5344CB8AC3E}">
        <p14:creationId xmlns="" xmlns:p14="http://schemas.microsoft.com/office/powerpoint/2010/main" val="39418318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Small Intestine</a:t>
            </a:r>
            <a:endParaRPr lang="en-US" sz="2800" dirty="0"/>
          </a:p>
          <a:p>
            <a:pPr lvl="1"/>
            <a:r>
              <a:rPr lang="en-US" dirty="0"/>
              <a:t>Primary site of nutrient absorption for </a:t>
            </a:r>
            <a:r>
              <a:rPr lang="en-US" dirty="0" err="1"/>
              <a:t>nonruminants</a:t>
            </a:r>
            <a:r>
              <a:rPr lang="en-US" dirty="0"/>
              <a:t> and ruminants </a:t>
            </a:r>
            <a:endParaRPr lang="en-US" dirty="0" smtClean="0"/>
          </a:p>
          <a:p>
            <a:pPr lvl="1"/>
            <a:r>
              <a:rPr lang="en-US" dirty="0" smtClean="0"/>
              <a:t>Villi </a:t>
            </a:r>
            <a:r>
              <a:rPr lang="en-US" dirty="0"/>
              <a:t>line intestinal wall to increase surface area and aid in absorption of </a:t>
            </a:r>
            <a:r>
              <a:rPr lang="en-US" dirty="0" smtClean="0"/>
              <a:t>nutrients</a:t>
            </a:r>
            <a:endParaRPr lang="en-US" sz="24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4075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Small Intestine</a:t>
            </a:r>
            <a:endParaRPr lang="en-US" sz="2800" dirty="0"/>
          </a:p>
          <a:p>
            <a:pPr lvl="1"/>
            <a:r>
              <a:rPr lang="en-US" dirty="0" err="1" smtClean="0"/>
              <a:t>Chyme</a:t>
            </a:r>
            <a:r>
              <a:rPr lang="en-US" dirty="0" smtClean="0"/>
              <a:t> </a:t>
            </a:r>
            <a:r>
              <a:rPr lang="en-US" dirty="0"/>
              <a:t>mixed with pancreatic juices, intestinal juices and </a:t>
            </a:r>
            <a:r>
              <a:rPr lang="en-US" dirty="0" smtClean="0"/>
              <a:t>bile </a:t>
            </a:r>
            <a:endParaRPr lang="en-US" sz="2400" dirty="0"/>
          </a:p>
          <a:p>
            <a:pPr lvl="2"/>
            <a:r>
              <a:rPr lang="en-US" dirty="0"/>
              <a:t>Pancreatic Juice </a:t>
            </a:r>
            <a:endParaRPr lang="en-US" sz="2000" dirty="0"/>
          </a:p>
          <a:p>
            <a:pPr lvl="3"/>
            <a:r>
              <a:rPr lang="en-US" dirty="0"/>
              <a:t>Trypsin- enzyme that breaks down remaining proteins. </a:t>
            </a:r>
            <a:endParaRPr lang="en-US" sz="1800" dirty="0"/>
          </a:p>
          <a:p>
            <a:pPr lvl="3"/>
            <a:r>
              <a:rPr lang="en-US" dirty="0"/>
              <a:t>Pancreatic amylase- changes starch that was not processed by salivary amylase into maltose. </a:t>
            </a:r>
            <a:endParaRPr lang="en-US" sz="1800" dirty="0"/>
          </a:p>
          <a:p>
            <a:pPr lvl="3"/>
            <a:r>
              <a:rPr lang="en-US" dirty="0"/>
              <a:t>Lipase- acts on fats to convert them into fatty acids. </a:t>
            </a:r>
            <a:endParaRPr lang="en-US" sz="18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82912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Small Intestine</a:t>
            </a:r>
            <a:endParaRPr lang="en-US" sz="2800" dirty="0"/>
          </a:p>
          <a:p>
            <a:pPr lvl="2"/>
            <a:r>
              <a:rPr lang="en-US" dirty="0" smtClean="0"/>
              <a:t>Intestinal </a:t>
            </a:r>
            <a:r>
              <a:rPr lang="en-US" dirty="0"/>
              <a:t>Juice</a:t>
            </a:r>
            <a:endParaRPr lang="en-US" sz="2000" dirty="0"/>
          </a:p>
          <a:p>
            <a:pPr lvl="3"/>
            <a:r>
              <a:rPr lang="en-US" dirty="0"/>
              <a:t>Secreted by intestinal </a:t>
            </a:r>
            <a:r>
              <a:rPr lang="en-US" dirty="0" smtClean="0"/>
              <a:t>wall</a:t>
            </a:r>
            <a:endParaRPr lang="en-US" sz="1800" dirty="0"/>
          </a:p>
          <a:p>
            <a:pPr lvl="3"/>
            <a:r>
              <a:rPr lang="en-US" dirty="0"/>
              <a:t>Secretes several enzymes that break down proteins and </a:t>
            </a:r>
            <a:r>
              <a:rPr lang="en-US" dirty="0" smtClean="0"/>
              <a:t>sugars </a:t>
            </a:r>
            <a:endParaRPr lang="en-US" sz="1800" dirty="0"/>
          </a:p>
          <a:p>
            <a:pPr lvl="2"/>
            <a:r>
              <a:rPr lang="en-US" dirty="0"/>
              <a:t>Bile</a:t>
            </a:r>
            <a:endParaRPr lang="en-US" sz="2000" dirty="0"/>
          </a:p>
          <a:p>
            <a:pPr lvl="3"/>
            <a:r>
              <a:rPr lang="en-US" dirty="0"/>
              <a:t>Produced by the </a:t>
            </a:r>
            <a:r>
              <a:rPr lang="en-US" dirty="0" smtClean="0"/>
              <a:t>liver</a:t>
            </a:r>
            <a:endParaRPr lang="en-US" sz="1800" dirty="0"/>
          </a:p>
          <a:p>
            <a:pPr lvl="3"/>
            <a:r>
              <a:rPr lang="en-US" dirty="0"/>
              <a:t>Stored in the gall </a:t>
            </a:r>
            <a:r>
              <a:rPr lang="en-US" dirty="0" smtClean="0"/>
              <a:t>bladder</a:t>
            </a:r>
            <a:endParaRPr lang="en-US" sz="1800" dirty="0"/>
          </a:p>
          <a:p>
            <a:pPr lvl="3"/>
            <a:r>
              <a:rPr lang="en-US" dirty="0"/>
              <a:t>Yellowish green </a:t>
            </a:r>
            <a:r>
              <a:rPr lang="en-US" dirty="0" smtClean="0"/>
              <a:t>fluid</a:t>
            </a:r>
            <a:endParaRPr lang="en-US" sz="1800" dirty="0"/>
          </a:p>
          <a:p>
            <a:pPr lvl="3"/>
            <a:r>
              <a:rPr lang="en-US" dirty="0"/>
              <a:t>Acts on fats and fatty </a:t>
            </a:r>
            <a:r>
              <a:rPr lang="en-US" dirty="0" smtClean="0"/>
              <a:t>acids</a:t>
            </a:r>
            <a:endParaRPr lang="en-US" sz="18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12691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Digestive System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Cecum</a:t>
            </a:r>
            <a:endParaRPr lang="en-US" sz="2800" dirty="0"/>
          </a:p>
          <a:p>
            <a:pPr lvl="1"/>
            <a:r>
              <a:rPr lang="en-US" dirty="0"/>
              <a:t>Bacterial action breaks down roughage for </a:t>
            </a:r>
            <a:r>
              <a:rPr lang="en-US" dirty="0" smtClean="0"/>
              <a:t>horses </a:t>
            </a:r>
            <a:endParaRPr lang="en-US" sz="2400" dirty="0"/>
          </a:p>
          <a:p>
            <a:pPr lvl="1"/>
            <a:r>
              <a:rPr lang="en-US" dirty="0"/>
              <a:t>Serves little function for other </a:t>
            </a:r>
            <a:r>
              <a:rPr lang="en-US" dirty="0" err="1"/>
              <a:t>nonruminants</a:t>
            </a:r>
            <a:r>
              <a:rPr lang="en-US" dirty="0"/>
              <a:t> and </a:t>
            </a:r>
            <a:r>
              <a:rPr lang="en-US" dirty="0" smtClean="0"/>
              <a:t>ruminants</a:t>
            </a:r>
            <a:endParaRPr lang="en-US" sz="24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2731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10894</TotalTime>
  <Words>3537</Words>
  <Application>Microsoft Office PowerPoint</Application>
  <PresentationFormat>On-screen Show (4:3)</PresentationFormat>
  <Paragraphs>610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Module</vt:lpstr>
      <vt:lpstr>Unit B: Animal Anatomy &amp; Physiology</vt:lpstr>
      <vt:lpstr>Objective 3.01</vt:lpstr>
      <vt:lpstr>Body System Structure</vt:lpstr>
      <vt:lpstr>Body System Structure</vt:lpstr>
      <vt:lpstr>Body System Structure</vt:lpstr>
      <vt:lpstr>Skeletal System Anatomy</vt:lpstr>
      <vt:lpstr>Kinds of Bone</vt:lpstr>
      <vt:lpstr>Kinds of Bone</vt:lpstr>
      <vt:lpstr>Types of Bone</vt:lpstr>
      <vt:lpstr>Types of Bone</vt:lpstr>
      <vt:lpstr>Types of Bone</vt:lpstr>
      <vt:lpstr>Components to the Skeletal System</vt:lpstr>
      <vt:lpstr>Components to the Skeletal System</vt:lpstr>
      <vt:lpstr>Muscular System Anatomy</vt:lpstr>
      <vt:lpstr>Classes of Muscles</vt:lpstr>
      <vt:lpstr>Types of Muscle</vt:lpstr>
      <vt:lpstr>Types of Muscle</vt:lpstr>
      <vt:lpstr>Respiratory System Anatomy</vt:lpstr>
      <vt:lpstr>Respiratory System Anatomy</vt:lpstr>
      <vt:lpstr>Respiratory System Anatomy</vt:lpstr>
      <vt:lpstr>Circulatory System Anatomy</vt:lpstr>
      <vt:lpstr>Circulatory System Anatomy</vt:lpstr>
      <vt:lpstr>Circulatory System Anatomy</vt:lpstr>
      <vt:lpstr>Slide 24</vt:lpstr>
      <vt:lpstr>Nervous System Anatomy</vt:lpstr>
      <vt:lpstr>Nervous System Anatomy</vt:lpstr>
      <vt:lpstr>Nervous System Anatomy</vt:lpstr>
      <vt:lpstr>Nervous System Anatomy</vt:lpstr>
      <vt:lpstr>Endocrine System Anatomy</vt:lpstr>
      <vt:lpstr>Endocrine System Anatomy</vt:lpstr>
      <vt:lpstr>Endocrine System Anatomy</vt:lpstr>
      <vt:lpstr>Urinary System Anatomy</vt:lpstr>
      <vt:lpstr>Urinary System Anatomy</vt:lpstr>
      <vt:lpstr>Urinary System Anatomy</vt:lpstr>
      <vt:lpstr>Objective 3.02</vt:lpstr>
      <vt:lpstr>Skeletal System Physiology</vt:lpstr>
      <vt:lpstr>Skeletal System Physiology</vt:lpstr>
      <vt:lpstr>Skeletal System Physiology</vt:lpstr>
      <vt:lpstr>Muscular System Physiology</vt:lpstr>
      <vt:lpstr>Muscular System Physiology</vt:lpstr>
      <vt:lpstr>Muscular System Physiology</vt:lpstr>
      <vt:lpstr>Muscular System Physiology</vt:lpstr>
      <vt:lpstr>Muscular System Physiology</vt:lpstr>
      <vt:lpstr>Muscular System Physiology</vt:lpstr>
      <vt:lpstr>Respiratory System Physiology</vt:lpstr>
      <vt:lpstr>Respiratory System Physiology</vt:lpstr>
      <vt:lpstr>Respiratory System Physiology</vt:lpstr>
      <vt:lpstr>Circulatory System Physiology </vt:lpstr>
      <vt:lpstr>Circulatory System Physiology </vt:lpstr>
      <vt:lpstr>Circulatory System Physiology </vt:lpstr>
      <vt:lpstr>Circulatory System Physiology </vt:lpstr>
      <vt:lpstr>Nervous System Physiology</vt:lpstr>
      <vt:lpstr>Nervous System Physiology</vt:lpstr>
      <vt:lpstr>Endocrine System Physiology</vt:lpstr>
      <vt:lpstr>Urinary System Physiology</vt:lpstr>
      <vt:lpstr>Urinary System Physiology</vt:lpstr>
      <vt:lpstr>Unit B: Animal Anatomy &amp; Physiology</vt:lpstr>
      <vt:lpstr>Objective 4.01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Female Livestock Reproductive Physiology</vt:lpstr>
      <vt:lpstr>Embryo and Fetal Development</vt:lpstr>
      <vt:lpstr>Embryo and Fetal Development</vt:lpstr>
      <vt:lpstr>Parturition</vt:lpstr>
      <vt:lpstr>Parturition</vt:lpstr>
      <vt:lpstr>Parturition</vt:lpstr>
      <vt:lpstr>Objective 4.02</vt:lpstr>
      <vt:lpstr>Digestive System Physiology Terminology</vt:lpstr>
      <vt:lpstr>Digestive System Physiology Terminology</vt:lpstr>
      <vt:lpstr>Digestive System Physiology Terminology</vt:lpstr>
      <vt:lpstr>Digestive System Physiology Terminology</vt:lpstr>
      <vt:lpstr>Digestive System Physiology Terminology</vt:lpstr>
      <vt:lpstr>Digestive System Physiology Terminology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  <vt:lpstr>Digestive System Physiology </vt:lpstr>
    </vt:vector>
  </TitlesOfParts>
  <Company>Cleveland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B: Animal Anatomy &amp; Physiology</dc:title>
  <dc:creator>CCS</dc:creator>
  <cp:lastModifiedBy>CCS</cp:lastModifiedBy>
  <cp:revision>45</cp:revision>
  <dcterms:created xsi:type="dcterms:W3CDTF">2013-10-14T12:57:49Z</dcterms:created>
  <dcterms:modified xsi:type="dcterms:W3CDTF">2013-12-31T17:24:26Z</dcterms:modified>
</cp:coreProperties>
</file>